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handoutMasterIdLst>
    <p:handoutMasterId r:id="rId17"/>
  </p:handoutMasterIdLst>
  <p:sldIdLst>
    <p:sldId id="725" r:id="rId5"/>
    <p:sldId id="731" r:id="rId6"/>
    <p:sldId id="735" r:id="rId7"/>
    <p:sldId id="777" r:id="rId8"/>
    <p:sldId id="778" r:id="rId9"/>
    <p:sldId id="779" r:id="rId10"/>
    <p:sldId id="780" r:id="rId11"/>
    <p:sldId id="781" r:id="rId12"/>
    <p:sldId id="732" r:id="rId13"/>
    <p:sldId id="775" r:id="rId14"/>
    <p:sldId id="776" r:id="rId1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CB0"/>
    <a:srgbClr val="CC99FF"/>
    <a:srgbClr val="16346E"/>
    <a:srgbClr val="0077F7"/>
    <a:srgbClr val="66FFFF"/>
    <a:srgbClr val="0047CD"/>
    <a:srgbClr val="4B4B4D"/>
    <a:srgbClr val="CCDCE8"/>
    <a:srgbClr val="8EAD1D"/>
    <a:srgbClr val="004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023" autoAdjust="0"/>
    <p:restoredTop sz="95501" autoAdjust="0"/>
  </p:normalViewPr>
  <p:slideViewPr>
    <p:cSldViewPr snapToGrid="0" snapToObjects="1">
      <p:cViewPr>
        <p:scale>
          <a:sx n="292" d="100"/>
          <a:sy n="292" d="100"/>
        </p:scale>
        <p:origin x="-2892" y="-18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75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98058252427334E-2"/>
          <c:y val="2.6378896882494042E-2"/>
          <c:w val="0.90291262135922257"/>
          <c:h val="0.952038369304556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1A3E6"/>
            </a:solidFill>
            <a:ln w="12690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c:spPr>
          <c:invertIfNegative val="1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Sheet1!$D$2:$D$11</c:f>
              <c:numCache>
                <c:formatCode>0</c:formatCode>
                <c:ptCount val="10"/>
                <c:pt idx="0">
                  <c:v>59</c:v>
                </c:pt>
                <c:pt idx="1">
                  <c:v>28</c:v>
                </c:pt>
                <c:pt idx="2">
                  <c:v>24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690">
                    <a:solidFill>
                      <a:schemeClr val="accent2">
                        <a:lumMod val="40000"/>
                        <a:lumOff val="60000"/>
                      </a:schemeClr>
                    </a:solidFill>
                    <a:prstDash val="solid"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71690800"/>
        <c:axId val="171625856"/>
      </c:barChart>
      <c:catAx>
        <c:axId val="171690800"/>
        <c:scaling>
          <c:orientation val="maxMin"/>
        </c:scaling>
        <c:delete val="1"/>
        <c:axPos val="l"/>
        <c:numFmt formatCode="General" sourceLinked="1"/>
        <c:majorTickMark val="cross"/>
        <c:minorTickMark val="none"/>
        <c:tickLblPos val="none"/>
        <c:crossAx val="1716258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7162585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1690800"/>
        <c:crosses val="autoZero"/>
        <c:crossBetween val="between"/>
        <c:majorUnit val="5"/>
        <c:minorUnit val="5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98031164329778E-2"/>
          <c:y val="1.7553874547976356E-2"/>
          <c:w val="0.90291262135922257"/>
          <c:h val="0.952038369304556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8ACFF"/>
            </a:solidFill>
            <a:ln w="12690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invertIfNegative val="1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Sheet1!$B$2:$B$11</c:f>
              <c:numCache>
                <c:formatCode>0</c:formatCode>
                <c:ptCount val="10"/>
                <c:pt idx="0">
                  <c:v>91.717791410000004</c:v>
                </c:pt>
                <c:pt idx="1">
                  <c:v>82.20858896</c:v>
                </c:pt>
                <c:pt idx="2">
                  <c:v>44.47852761</c:v>
                </c:pt>
                <c:pt idx="3">
                  <c:v>23.926380369999997</c:v>
                </c:pt>
                <c:pt idx="4">
                  <c:v>23.312883440000004</c:v>
                </c:pt>
                <c:pt idx="5">
                  <c:v>11.65644172</c:v>
                </c:pt>
                <c:pt idx="6">
                  <c:v>4.2944785299999992</c:v>
                </c:pt>
                <c:pt idx="7">
                  <c:v>3.0674846600000003</c:v>
                </c:pt>
                <c:pt idx="8">
                  <c:v>3.9877300600000001</c:v>
                </c:pt>
                <c:pt idx="9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690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71628096"/>
        <c:axId val="171628656"/>
      </c:barChart>
      <c:catAx>
        <c:axId val="171628096"/>
        <c:scaling>
          <c:orientation val="maxMin"/>
        </c:scaling>
        <c:delete val="1"/>
        <c:axPos val="l"/>
        <c:numFmt formatCode="General" sourceLinked="1"/>
        <c:majorTickMark val="cross"/>
        <c:minorTickMark val="none"/>
        <c:tickLblPos val="none"/>
        <c:crossAx val="1716286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7162865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1628096"/>
        <c:crosses val="autoZero"/>
        <c:crossBetween val="between"/>
        <c:majorUnit val="5"/>
        <c:minorUnit val="5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98058252427334E-2"/>
          <c:y val="2.6378896882494042E-2"/>
          <c:w val="0.90291262135922257"/>
          <c:h val="0.952038369304556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D1F2"/>
            </a:solidFill>
            <a:ln w="12690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</c:spPr>
          <c:invertIfNegative val="1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Sheet1!$C$2:$C$11</c:f>
              <c:numCache>
                <c:formatCode>0</c:formatCode>
                <c:ptCount val="10"/>
                <c:pt idx="0">
                  <c:v>86</c:v>
                </c:pt>
                <c:pt idx="1">
                  <c:v>70</c:v>
                </c:pt>
                <c:pt idx="2">
                  <c:v>39</c:v>
                </c:pt>
                <c:pt idx="3">
                  <c:v>14</c:v>
                </c:pt>
                <c:pt idx="4">
                  <c:v>17</c:v>
                </c:pt>
                <c:pt idx="5">
                  <c:v>8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12690">
                    <a:solidFill>
                      <a:schemeClr val="accent2">
                        <a:lumMod val="20000"/>
                        <a:lumOff val="80000"/>
                      </a:schemeClr>
                    </a:solidFill>
                    <a:prstDash val="solid"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71630896"/>
        <c:axId val="171631456"/>
      </c:barChart>
      <c:catAx>
        <c:axId val="171630896"/>
        <c:scaling>
          <c:orientation val="maxMin"/>
        </c:scaling>
        <c:delete val="1"/>
        <c:axPos val="l"/>
        <c:numFmt formatCode="General" sourceLinked="1"/>
        <c:majorTickMark val="cross"/>
        <c:minorTickMark val="none"/>
        <c:tickLblPos val="none"/>
        <c:crossAx val="1716314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71631456"/>
        <c:scaling>
          <c:orientation val="minMax"/>
          <c:max val="12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1630896"/>
        <c:crosses val="autoZero"/>
        <c:crossBetween val="between"/>
        <c:majorUnit val="5"/>
        <c:minorUnit val="5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769192913385809E-2"/>
          <c:y val="0"/>
          <c:w val="0.92195997375328265"/>
          <c:h val="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091CD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Sheet1!$D$2:$D$26</c:f>
              <c:numCache>
                <c:formatCode>0</c:formatCode>
                <c:ptCount val="25"/>
                <c:pt idx="0">
                  <c:v>64</c:v>
                </c:pt>
                <c:pt idx="1">
                  <c:v>65.53846154</c:v>
                </c:pt>
                <c:pt idx="2">
                  <c:v>30.153846150000007</c:v>
                </c:pt>
                <c:pt idx="3">
                  <c:v>75.692307689999993</c:v>
                </c:pt>
                <c:pt idx="4">
                  <c:v>76.61538462</c:v>
                </c:pt>
                <c:pt idx="5">
                  <c:v>78.769230769999993</c:v>
                </c:pt>
                <c:pt idx="6">
                  <c:v>57.846153850000007</c:v>
                </c:pt>
                <c:pt idx="7">
                  <c:v>68</c:v>
                </c:pt>
                <c:pt idx="8">
                  <c:v>66.461538460000014</c:v>
                </c:pt>
                <c:pt idx="9">
                  <c:v>41.230769230000007</c:v>
                </c:pt>
                <c:pt idx="10">
                  <c:v>70.153846149999964</c:v>
                </c:pt>
                <c:pt idx="11">
                  <c:v>46.46153846</c:v>
                </c:pt>
                <c:pt idx="12">
                  <c:v>63.692307690000014</c:v>
                </c:pt>
                <c:pt idx="13">
                  <c:v>61.53846154</c:v>
                </c:pt>
                <c:pt idx="14">
                  <c:v>70.461538460000014</c:v>
                </c:pt>
                <c:pt idx="15">
                  <c:v>64.61538462</c:v>
                </c:pt>
                <c:pt idx="16">
                  <c:v>68.61538462</c:v>
                </c:pt>
                <c:pt idx="17">
                  <c:v>64.92307692</c:v>
                </c:pt>
                <c:pt idx="18">
                  <c:v>63.38461538</c:v>
                </c:pt>
                <c:pt idx="19">
                  <c:v>60.923076920000007</c:v>
                </c:pt>
                <c:pt idx="20">
                  <c:v>63.692307690000014</c:v>
                </c:pt>
                <c:pt idx="21">
                  <c:v>53.230769230000007</c:v>
                </c:pt>
                <c:pt idx="22">
                  <c:v>35.07692308</c:v>
                </c:pt>
                <c:pt idx="23">
                  <c:v>46.46153846</c:v>
                </c:pt>
                <c:pt idx="24">
                  <c:v>54.769230770000007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30"/>
        <c:axId val="173624320"/>
        <c:axId val="173624880"/>
      </c:barChart>
      <c:catAx>
        <c:axId val="173624320"/>
        <c:scaling>
          <c:orientation val="maxMin"/>
        </c:scaling>
        <c:delete val="1"/>
        <c:axPos val="l"/>
        <c:majorTickMark val="none"/>
        <c:minorTickMark val="none"/>
        <c:tickLblPos val="none"/>
        <c:crossAx val="173624880"/>
        <c:crosses val="autoZero"/>
        <c:auto val="1"/>
        <c:lblAlgn val="ctr"/>
        <c:lblOffset val="100"/>
        <c:noMultiLvlLbl val="0"/>
      </c:catAx>
      <c:valAx>
        <c:axId val="17362488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73624320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1D342-368B-994A-8FAE-D56C04BE79C6}" type="datetimeFigureOut">
              <a:rPr lang="en-US" smtClean="0"/>
              <a:pPr/>
              <a:t>3/14/2016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60039-B564-C340-BD09-64B8A560516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722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09004-287E-F74B-985D-CB26194C91C5}" type="datetimeFigureOut">
              <a:rPr lang="en-US" smtClean="0"/>
              <a:pPr/>
              <a:t>3/14/2016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2509-B70B-EE44-805C-1774890B40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011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2509-B70B-EE44-805C-1774890B408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12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2509-B70B-EE44-805C-1774890B408D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87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2509-B70B-EE44-805C-1774890B408D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85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2509-B70B-EE44-805C-1774890B408D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5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2509-B70B-EE44-805C-1774890B408D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70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925" y="2391789"/>
            <a:ext cx="6461403" cy="1409788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200" cap="none" spc="-100">
                <a:gradFill flip="none"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924" y="3921689"/>
            <a:ext cx="6461403" cy="56639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Harper Hygienics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5" y="252001"/>
            <a:ext cx="7563357" cy="4407720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3200" b="0" cap="none"/>
            </a:lvl1pPr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Harper Hygienics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468346" y="869374"/>
            <a:ext cx="6836046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tx1">
                    <a:lumMod val="20000"/>
                    <a:lumOff val="80000"/>
                  </a:schemeClr>
                </a:gs>
                <a:gs pos="8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6" y="92081"/>
            <a:ext cx="7185799" cy="72085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46" y="1168400"/>
            <a:ext cx="7563357" cy="3491321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000"/>
            </a:lvl3pPr>
            <a:lvl4pPr algn="l">
              <a:defRPr sz="1000"/>
            </a:lvl4pPr>
            <a:lvl5pPr algn="l">
              <a:defRPr sz="10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Harper Hygienics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8346" y="869374"/>
            <a:ext cx="6836046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tx1">
                    <a:lumMod val="20000"/>
                    <a:lumOff val="80000"/>
                  </a:schemeClr>
                </a:gs>
                <a:gs pos="8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6" y="92081"/>
            <a:ext cx="7185799" cy="720851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47" y="1168400"/>
            <a:ext cx="7415814" cy="3491321"/>
          </a:xfrm>
        </p:spPr>
        <p:txBody>
          <a:bodyPr/>
          <a:lstStyle>
            <a:lvl1pPr algn="l">
              <a:defRPr sz="1400"/>
            </a:lvl1pPr>
            <a:lvl2pPr algn="l">
              <a:defRPr sz="1400"/>
            </a:lvl2pPr>
            <a:lvl3pPr algn="l">
              <a:defRPr sz="1000"/>
            </a:lvl3pPr>
            <a:lvl4pPr algn="l">
              <a:defRPr sz="1000"/>
            </a:lvl4pPr>
            <a:lvl5pPr algn="l">
              <a:defRPr sz="1000"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Harper Hygienics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vell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03" y="4083590"/>
            <a:ext cx="730673" cy="57613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68346" y="869374"/>
            <a:ext cx="6836046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tx1">
                    <a:lumMod val="20000"/>
                    <a:lumOff val="80000"/>
                  </a:schemeClr>
                </a:gs>
                <a:gs pos="8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hoto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499"/>
          </a:xfrm>
        </p:spPr>
        <p:txBody>
          <a:bodyPr/>
          <a:lstStyle>
            <a:lvl1pPr algn="l">
              <a:defRPr sz="1600"/>
            </a:lvl1pPr>
            <a:lvl2pPr algn="l">
              <a:defRPr sz="1600"/>
            </a:lvl2pPr>
            <a:lvl3pPr algn="l">
              <a:defRPr sz="160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6" y="3274073"/>
            <a:ext cx="7563357" cy="310341"/>
          </a:xfrm>
        </p:spPr>
        <p:txBody>
          <a:bodyPr wrap="square">
            <a:spAutoFit/>
          </a:bodyPr>
          <a:lstStyle>
            <a:lvl1pPr algn="l">
              <a:defRPr sz="2200" b="1">
                <a:solidFill>
                  <a:schemeClr val="bg1"/>
                </a:solidFill>
                <a:effectLst>
                  <a:outerShdw blurRad="63500" dir="27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Harper Hygienics Confidential   |   </a:t>
            </a:r>
            <a:r>
              <a:rPr lang="en-US" dirty="0" err="1" smtClean="0"/>
              <a:t>Źródło</a:t>
            </a:r>
            <a:r>
              <a:rPr lang="en-US" dirty="0" smtClean="0"/>
              <a:t> </a:t>
            </a:r>
            <a:r>
              <a:rPr lang="en-US" dirty="0" err="1" smtClean="0"/>
              <a:t>danych</a:t>
            </a:r>
            <a:r>
              <a:rPr lang="en-US" dirty="0" smtClean="0"/>
              <a:t>: AC Nielsen  JF2014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1B34944-0C73-459C-965E-D84E094CCDD7}" type="slidenum">
              <a:rPr lang="en-US" b="0">
                <a:solidFill>
                  <a:srgbClr val="0033CC"/>
                </a:solidFill>
                <a:latin typeface="+mn-lt"/>
              </a:rPr>
              <a:pPr>
                <a:defRPr/>
              </a:pPr>
              <a:t>‹#›</a:t>
            </a:fld>
            <a:endParaRPr lang="en-US" b="0">
              <a:solidFill>
                <a:srgbClr val="0033CC"/>
              </a:solidFill>
              <a:latin typeface="+mn-lt"/>
            </a:endParaRPr>
          </a:p>
        </p:txBody>
      </p:sp>
      <p:cxnSp>
        <p:nvCxnSpPr>
          <p:cNvPr id="6" name="Straight Connector 10"/>
          <p:cNvCxnSpPr/>
          <p:nvPr userDrawn="1"/>
        </p:nvCxnSpPr>
        <p:spPr>
          <a:xfrm>
            <a:off x="468346" y="869374"/>
            <a:ext cx="6836046" cy="0"/>
          </a:xfrm>
          <a:prstGeom prst="line">
            <a:avLst/>
          </a:prstGeom>
          <a:ln w="15875">
            <a:gradFill flip="none" rotWithShape="1">
              <a:gsLst>
                <a:gs pos="20000">
                  <a:schemeClr val="tx1">
                    <a:lumMod val="20000"/>
                    <a:lumOff val="80000"/>
                  </a:schemeClr>
                </a:gs>
                <a:gs pos="8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42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2" y="702945"/>
            <a:ext cx="3844339" cy="32549"/>
            <a:chOff x="0" y="718602"/>
            <a:chExt cx="3844339" cy="43398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 userDrawn="1"/>
        </p:nvCxnSpPr>
        <p:spPr>
          <a:xfrm>
            <a:off x="533083" y="5001680"/>
            <a:ext cx="0" cy="141823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4935449"/>
            <a:ext cx="0" cy="208054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>
          <a:xfrm>
            <a:off x="33334" y="5056170"/>
            <a:ext cx="452438" cy="65298"/>
          </a:xfrm>
          <a:prstGeom prst="rect">
            <a:avLst/>
          </a:prstGeom>
        </p:spPr>
        <p:txBody>
          <a:bodyPr/>
          <a:lstStyle/>
          <a:p>
            <a:fld id="{B4E5C287-F86E-45E8-A62D-34A423ABA6F3}" type="datetime1">
              <a:rPr lang="en-US" smtClean="0"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Harper Hygienics - TopLines - 24/02/2015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4363403"/>
            <a:ext cx="9144000" cy="369332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15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68288" y="876432"/>
            <a:ext cx="8513762" cy="3025295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171450" indent="0">
              <a:buFont typeface="Arial" pitchFamily="34" charset="0"/>
              <a:buNone/>
              <a:defRPr/>
            </a:lvl2pPr>
            <a:lvl3pPr marL="300038" indent="0">
              <a:buFont typeface="Arial" pitchFamily="34" charset="0"/>
              <a:buNone/>
              <a:defRPr/>
            </a:lvl3pPr>
            <a:lvl4pPr marL="428625" indent="0">
              <a:buFont typeface="Arial" pitchFamily="34" charset="0"/>
              <a:buNone/>
              <a:defRPr/>
            </a:lvl4pPr>
            <a:lvl5pPr marL="557213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46" y="92303"/>
            <a:ext cx="7185799" cy="720629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pl-P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6" y="1168400"/>
            <a:ext cx="7563357" cy="349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  <a:p>
            <a:pPr lvl="1"/>
            <a:r>
              <a:rPr lang="pl-PL" dirty="0" smtClean="0"/>
              <a:t>Second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2"/>
            <a:r>
              <a:rPr lang="pl-PL" dirty="0" smtClean="0"/>
              <a:t>Third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3"/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pl-PL" dirty="0" smtClean="0"/>
          </a:p>
          <a:p>
            <a:pPr lvl="4"/>
            <a:r>
              <a:rPr lang="pl-PL" dirty="0" err="1" smtClean="0"/>
              <a:t>Fifth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0297" y="4869656"/>
            <a:ext cx="2159456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Harper Hygienics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1703" y="4869656"/>
            <a:ext cx="689242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8" r:id="rId2"/>
    <p:sldLayoutId id="2147493457" r:id="rId3"/>
    <p:sldLayoutId id="2147493460" r:id="rId4"/>
    <p:sldLayoutId id="2147493459" r:id="rId5"/>
    <p:sldLayoutId id="2147493463" r:id="rId6"/>
    <p:sldLayoutId id="2147493465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spcBef>
          <a:spcPts val="1200"/>
        </a:spcBef>
        <a:buClr>
          <a:schemeClr val="accent1"/>
        </a:buClr>
        <a:buSzPct val="75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spcBef>
          <a:spcPts val="900"/>
        </a:spcBef>
        <a:buClr>
          <a:schemeClr val="tx2"/>
        </a:buClr>
        <a:buSzPct val="75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spcBef>
          <a:spcPts val="900"/>
        </a:spcBef>
        <a:buClr>
          <a:schemeClr val="bg1">
            <a:lumMod val="50000"/>
          </a:schemeClr>
        </a:buClr>
        <a:buSzPct val="75000"/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457200" rtl="0" eaLnBrk="1" latinLnBrk="0" hangingPunct="1">
        <a:spcBef>
          <a:spcPts val="900"/>
        </a:spcBef>
        <a:buClr>
          <a:schemeClr val="bg1">
            <a:lumMod val="50000"/>
          </a:schemeClr>
        </a:buClr>
        <a:buSzPct val="75000"/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228600" algn="l" defTabSz="457200" rtl="0" eaLnBrk="1" latinLnBrk="0" hangingPunct="1">
        <a:spcBef>
          <a:spcPts val="900"/>
        </a:spcBef>
        <a:buClr>
          <a:schemeClr val="bg1">
            <a:lumMod val="50000"/>
          </a:schemeClr>
        </a:buClr>
        <a:buSzPct val="75000"/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2624" y="2391789"/>
            <a:ext cx="8303075" cy="1409788"/>
          </a:xfrm>
        </p:spPr>
        <p:txBody>
          <a:bodyPr/>
          <a:lstStyle/>
          <a:p>
            <a:r>
              <a:rPr lang="ru-RU" dirty="0" smtClean="0"/>
              <a:t>Косметические диски </a:t>
            </a:r>
            <a:r>
              <a:rPr lang="pl-PL" dirty="0" smtClean="0"/>
              <a:t>Cleanic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34296" y="4204886"/>
            <a:ext cx="6461403" cy="566395"/>
          </a:xfrm>
        </p:spPr>
        <p:txBody>
          <a:bodyPr/>
          <a:lstStyle/>
          <a:p>
            <a:pPr algn="r"/>
            <a:r>
              <a:rPr lang="pl-PL" dirty="0" smtClean="0"/>
              <a:t>M</a:t>
            </a:r>
            <a:r>
              <a:rPr lang="ru-RU" dirty="0" smtClean="0"/>
              <a:t>арт</a:t>
            </a:r>
            <a:r>
              <a:rPr lang="pl-PL" dirty="0" smtClean="0"/>
              <a:t>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Harper Hygienics Confidential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2" y="97975"/>
            <a:ext cx="7700762" cy="720851"/>
          </a:xfrm>
        </p:spPr>
        <p:txBody>
          <a:bodyPr vert="horz" lIns="91440" tIns="0" rIns="91440" bIns="0" rtlCol="0" anchor="ctr">
            <a:normAutofit/>
          </a:bodyPr>
          <a:lstStyle/>
          <a:p>
            <a:pPr>
              <a:buClr>
                <a:schemeClr val="accent1"/>
              </a:buClr>
              <a:buSzPct val="75000"/>
              <a:buFont typeface="Arial"/>
            </a:pPr>
            <a:r>
              <a:rPr lang="ru-RU" sz="1400" dirty="0" smtClean="0"/>
              <a:t>Флагманский продукт </a:t>
            </a:r>
            <a:r>
              <a:rPr lang="pl-PL" sz="1400" dirty="0" smtClean="0"/>
              <a:t>Cleanic</a:t>
            </a:r>
            <a:r>
              <a:rPr lang="pl-PL" sz="1400" dirty="0" smtClean="0"/>
              <a:t>: </a:t>
            </a:r>
            <a:r>
              <a:rPr lang="ru-RU" sz="1400" dirty="0" smtClean="0"/>
              <a:t>ватные диски </a:t>
            </a:r>
            <a:r>
              <a:rPr lang="pl-PL" sz="1400" dirty="0" smtClean="0"/>
              <a:t>Pure </a:t>
            </a:r>
            <a:r>
              <a:rPr lang="pl-PL" sz="1400" dirty="0" smtClean="0"/>
              <a:t>Effect </a:t>
            </a:r>
            <a:r>
              <a:rPr lang="ru-RU" sz="1400" dirty="0" smtClean="0"/>
              <a:t>очень высоко оцениваются потребителями. Большинство женщин считает, что они эффективно удаляют загрязнения, прочные и мягкие</a:t>
            </a:r>
            <a:r>
              <a:rPr lang="pl-PL" sz="1400" dirty="0" smtClean="0"/>
              <a:t>.</a:t>
            </a:r>
            <a:endParaRPr lang="pl-PL" sz="1400" dirty="0"/>
          </a:p>
        </p:txBody>
      </p:sp>
      <p:graphicFrame>
        <p:nvGraphicFramePr>
          <p:cNvPr id="108" name="Tabela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30571"/>
              </p:ext>
            </p:extLst>
          </p:nvPr>
        </p:nvGraphicFramePr>
        <p:xfrm>
          <a:off x="2623739" y="1167718"/>
          <a:ext cx="3014751" cy="2646967"/>
        </p:xfrm>
        <a:graphic>
          <a:graphicData uri="http://schemas.openxmlformats.org/drawingml/2006/table">
            <a:tbl>
              <a:tblPr firstRow="1" bandRow="1"/>
              <a:tblGrid>
                <a:gridCol w="2259166"/>
                <a:gridCol w="755585"/>
              </a:tblGrid>
              <a:tr h="41897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/>
                      <a:r>
                        <a:rPr lang="pl-PL" sz="700" b="0" u="none" strike="noStrike" dirty="0">
                          <a:effectLst/>
                          <a:latin typeface="+mn-lt"/>
                        </a:rPr>
                        <a:t>N=100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Cleanic </a:t>
                      </a:r>
                      <a:r>
                        <a:rPr lang="pl-PL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  <a:endParaRPr lang="pl-PL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5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Эффективность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700" u="none" strike="noStrike" dirty="0" smtClean="0">
                          <a:effectLst/>
                          <a:latin typeface="+mn-lt"/>
                        </a:rPr>
                        <a:t>в удалении</a:t>
                      </a:r>
                      <a:r>
                        <a:rPr lang="ru-RU" sz="700" u="none" strike="noStrike" baseline="0" dirty="0" smtClean="0">
                          <a:effectLst/>
                          <a:latin typeface="+mn-lt"/>
                        </a:rPr>
                        <a:t> загрязнений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700" u="none" strike="noStrike" dirty="0" smtClean="0">
                          <a:effectLst/>
                          <a:latin typeface="+mn-lt"/>
                        </a:rPr>
                      </a:b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Уровень</a:t>
                      </a:r>
                      <a:r>
                        <a:rPr lang="ru-RU" sz="700" b="1" u="none" strike="noStrike" baseline="0" dirty="0" smtClean="0">
                          <a:effectLst/>
                          <a:latin typeface="+mn-lt"/>
                        </a:rPr>
                        <a:t> впитывания</a:t>
                      </a:r>
                      <a:r>
                        <a:rPr lang="pl-PL" sz="5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ответов «так, как нужно»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Не оставляют волокон при  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>z</a:t>
                      </a:r>
                      <a:r>
                        <a:rPr lang="pl-PL" sz="7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>opakowania </a:t>
                      </a:r>
                      <a:r>
                        <a:rPr lang="pl-PL" sz="7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)</a:t>
                      </a:r>
                      <a:endParaRPr lang="pl-PL" sz="5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5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оставляют волокон при использовании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)</a:t>
                      </a:r>
                      <a:endParaRPr lang="pl-PL" sz="5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5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700" b="1" u="none" strike="noStrike" dirty="0">
                          <a:effectLst/>
                          <a:latin typeface="+mn-lt"/>
                        </a:rPr>
                        <a:t>Spoistość podczas użycia 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700" u="none" strike="noStrike" dirty="0" smtClean="0">
                          <a:effectLst/>
                          <a:latin typeface="+mn-lt"/>
                        </a:rPr>
                      </a:b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)</a:t>
                      </a:r>
                      <a:endParaRPr lang="pl-PL" sz="5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u="none" strike="noStrike" dirty="0">
                          <a:effectLst/>
                          <a:latin typeface="+mn-lt"/>
                        </a:rPr>
                        <a:t>Spoistość podczas wyjmowania </a:t>
                      </a:r>
                      <a:r>
                        <a:rPr lang="pl-PL" sz="700" u="none" strike="noStrike" dirty="0">
                          <a:effectLst/>
                          <a:latin typeface="+mn-lt"/>
                        </a:rPr>
                        <a:t>z 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>opakowania </a:t>
                      </a:r>
                      <a:r>
                        <a:rPr lang="pl-PL" sz="7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)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n-US" sz="8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700" b="1" u="none" strike="noStrike" dirty="0">
                          <a:effectLst/>
                          <a:latin typeface="+mn-lt"/>
                        </a:rPr>
                        <a:t>Wytrzymałość</a:t>
                      </a:r>
                      <a:r>
                        <a:rPr lang="pl-PL" sz="700" u="none" strike="noStrike" dirty="0">
                          <a:effectLst/>
                          <a:latin typeface="+mn-lt"/>
                        </a:rPr>
                        <a:t> na przecieranie 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700" u="none" strike="noStrike" dirty="0" smtClean="0">
                          <a:effectLst/>
                          <a:latin typeface="+mn-lt"/>
                        </a:rPr>
                      </a:b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odpowiedzi pozytywnych)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u="none" strike="noStrike" dirty="0">
                          <a:effectLst/>
                          <a:latin typeface="+mn-lt"/>
                        </a:rPr>
                        <a:t>Naturalność</a:t>
                      </a:r>
                      <a:r>
                        <a:rPr lang="pl-PL" sz="700" u="none" strike="noStrike" dirty="0">
                          <a:effectLst/>
                          <a:latin typeface="+mn-lt"/>
                        </a:rPr>
                        <a:t> materiału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)</a:t>
                      </a:r>
                      <a:endParaRPr lang="pl-PL" sz="500" b="0" i="0" u="none" strike="noStrike" kern="1200" dirty="0" smtClean="0">
                        <a:solidFill>
                          <a:schemeClr val="accent6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  <a:p>
                      <a:pPr algn="r" fontAlgn="b"/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700" b="1" u="none" strike="noStrike" dirty="0">
                          <a:effectLst/>
                          <a:latin typeface="+mn-lt"/>
                        </a:rPr>
                        <a:t>Grubość</a:t>
                      </a:r>
                      <a:r>
                        <a:rPr lang="pl-PL" sz="5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odpowiedzi: w sam raz)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u="none" strike="noStrike" dirty="0">
                          <a:effectLst/>
                          <a:latin typeface="+mn-lt"/>
                        </a:rPr>
                        <a:t>Kształt</a:t>
                      </a:r>
                      <a:r>
                        <a:rPr lang="pl-PL" sz="5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u="none" strike="noStrike" dirty="0">
                          <a:effectLst/>
                          <a:latin typeface="+mn-lt"/>
                        </a:rPr>
                        <a:t>Kolor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700" b="1" u="none" strike="noStrike" dirty="0">
                          <a:effectLst/>
                          <a:latin typeface="+mn-lt"/>
                        </a:rPr>
                        <a:t>Wzór</a:t>
                      </a:r>
                      <a:r>
                        <a:rPr lang="pl-PL" sz="5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)</a:t>
                      </a:r>
                      <a:endParaRPr lang="pl-PL" sz="5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700" b="1" u="none" strike="noStrike" dirty="0">
                          <a:effectLst/>
                          <a:latin typeface="+mn-lt"/>
                        </a:rPr>
                        <a:t>Wygląd</a:t>
                      </a:r>
                      <a:r>
                        <a:rPr lang="pl-PL" sz="5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9" name="Footer Placeholder 4"/>
          <p:cNvSpPr txBox="1">
            <a:spLocks/>
          </p:cNvSpPr>
          <p:nvPr/>
        </p:nvSpPr>
        <p:spPr>
          <a:xfrm>
            <a:off x="230044" y="4890058"/>
            <a:ext cx="4185839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«слепое» тестирование косметических дисков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l-PL" sz="800" dirty="0" err="1" smtClean="0">
                <a:solidFill>
                  <a:schemeClr val="bg1">
                    <a:lumMod val="50000"/>
                  </a:schemeClr>
                </a:solidFill>
              </a:rPr>
              <a:t>Millward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</a:rPr>
              <a:t> Brown,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февраль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</a:rPr>
              <a:t>2015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7" name="Picture 7" descr="\\Cleanic\DzialMarketingu\Public\ZDJĘCIA_marketing\Zdjęcia produktów\Cleanic\Płatki\Cleanic pure effect soft touch 2009_300dpi\claenic kwadrat 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4230" y="2544667"/>
            <a:ext cx="1193906" cy="20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0" descr="\\Cleanic\DzialMarketingu\Public\ZDJĘCIA_marketing\Zdjęcia produktów\Cleanic\Płatki\Cleanic pure effect soft touch 2009_300dpi\cleanic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136" y="1445717"/>
            <a:ext cx="859814" cy="309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74682"/>
              </p:ext>
            </p:extLst>
          </p:nvPr>
        </p:nvGraphicFramePr>
        <p:xfrm>
          <a:off x="2623739" y="1167718"/>
          <a:ext cx="3014751" cy="2780490"/>
        </p:xfrm>
        <a:graphic>
          <a:graphicData uri="http://schemas.openxmlformats.org/drawingml/2006/table">
            <a:tbl>
              <a:tblPr firstRow="1" bandRow="1"/>
              <a:tblGrid>
                <a:gridCol w="2259166"/>
                <a:gridCol w="755585"/>
              </a:tblGrid>
              <a:tr h="41897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 fontAlgn="b"/>
                      <a:r>
                        <a:rPr lang="pl-PL" sz="700" b="0" u="none" strike="noStrike" dirty="0">
                          <a:effectLst/>
                          <a:latin typeface="+mn-lt"/>
                        </a:rPr>
                        <a:t>N=100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Cleanic</a:t>
                      </a:r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  <a:endParaRPr lang="pl-PL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5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Эффективность</a:t>
                      </a:r>
                      <a:r>
                        <a:rPr lang="ru-RU" sz="7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700" b="0" u="none" strike="noStrike" baseline="0" dirty="0" smtClean="0">
                          <a:effectLst/>
                          <a:latin typeface="+mn-lt"/>
                        </a:rPr>
                        <a:t>в удалении загрязнений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700" u="none" strike="noStrike" dirty="0" smtClean="0">
                          <a:effectLst/>
                          <a:latin typeface="+mn-lt"/>
                        </a:rPr>
                      </a:b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Уровень</a:t>
                      </a:r>
                      <a:r>
                        <a:rPr lang="ru-RU" sz="700" b="1" u="none" strike="noStrike" baseline="0" dirty="0" smtClean="0">
                          <a:effectLst/>
                          <a:latin typeface="+mn-lt"/>
                        </a:rPr>
                        <a:t> впитывания</a:t>
                      </a:r>
                      <a:r>
                        <a:rPr lang="pl-PL" sz="5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ответ</a:t>
                      </a:r>
                      <a:r>
                        <a:rPr lang="ru-RU" sz="50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ов «в самый раз»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Не оставляет волокон и следов </a:t>
                      </a:r>
                      <a:r>
                        <a:rPr lang="ru-RU" sz="700" b="0" u="none" strike="noStrike" dirty="0" smtClean="0">
                          <a:effectLst/>
                          <a:latin typeface="+mn-lt"/>
                        </a:rPr>
                        <a:t>при</a:t>
                      </a:r>
                      <a:r>
                        <a:rPr lang="ru-RU" sz="700" b="0" u="none" strike="noStrike" baseline="0" dirty="0" smtClean="0">
                          <a:effectLst/>
                          <a:latin typeface="+mn-lt"/>
                        </a:rPr>
                        <a:t> извлечении из упаковки</a:t>
                      </a:r>
                      <a:r>
                        <a:rPr lang="pl-PL" sz="7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5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Не оставляет волокон и следов </a:t>
                      </a:r>
                      <a:r>
                        <a:rPr lang="ru-RU" sz="7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при использовании</a:t>
                      </a:r>
                      <a:r>
                        <a:rPr lang="pl-PL" sz="700" b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5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Не расслаивается </a:t>
                      </a:r>
                      <a:r>
                        <a:rPr lang="ru-RU" sz="700" b="0" u="none" strike="noStrike" dirty="0" smtClean="0">
                          <a:effectLst/>
                          <a:latin typeface="+mn-lt"/>
                        </a:rPr>
                        <a:t>при использовании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700" u="none" strike="noStrike" dirty="0" smtClean="0">
                          <a:effectLst/>
                          <a:latin typeface="+mn-lt"/>
                        </a:rPr>
                      </a:b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99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Не расслаивается </a:t>
                      </a:r>
                      <a:r>
                        <a:rPr lang="ru-RU" sz="7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при</a:t>
                      </a:r>
                      <a:r>
                        <a:rPr lang="ru-RU" sz="7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 извлечении из упаковки</a:t>
                      </a:r>
                      <a:r>
                        <a:rPr lang="pl-PL" sz="7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Мягкость</a:t>
                      </a:r>
                      <a:r>
                        <a:rPr lang="pl-PL" sz="5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ответ</a:t>
                      </a:r>
                      <a:r>
                        <a:rPr lang="ru-RU" sz="500" u="none" strike="noStrike" kern="1200" baseline="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ов «в самый раз»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15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Устойчивость</a:t>
                      </a:r>
                      <a:r>
                        <a:rPr lang="ru-RU" sz="7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700" b="0" u="none" strike="noStrike" baseline="0" dirty="0" smtClean="0">
                          <a:effectLst/>
                          <a:latin typeface="+mn-lt"/>
                        </a:rPr>
                        <a:t>к протираниям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pl-PL" sz="700" u="none" strike="noStrike" dirty="0" smtClean="0">
                          <a:effectLst/>
                          <a:latin typeface="+mn-lt"/>
                        </a:rPr>
                      </a:b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Натуральность</a:t>
                      </a:r>
                      <a:r>
                        <a:rPr lang="pl-PL" sz="7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700" u="none" strike="noStrike" dirty="0" smtClean="0">
                          <a:effectLst/>
                          <a:latin typeface="+mn-lt"/>
                        </a:rPr>
                        <a:t>материала 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Толщина</a:t>
                      </a:r>
                      <a:r>
                        <a:rPr lang="pl-PL" sz="5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ответ</a:t>
                      </a:r>
                      <a:r>
                        <a:rPr lang="ru-RU" sz="500" u="none" strike="noStrike" kern="1200" baseline="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ов «в самый раз»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Форма</a:t>
                      </a:r>
                      <a:r>
                        <a:rPr lang="pl-PL" sz="5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Цвет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Тиснение</a:t>
                      </a:r>
                      <a:r>
                        <a:rPr lang="pl-PL" sz="5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15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ru-RU" sz="700" b="1" u="none" strike="noStrike" dirty="0" smtClean="0">
                          <a:effectLst/>
                          <a:latin typeface="+mn-lt"/>
                        </a:rPr>
                        <a:t>Внешний вид</a:t>
                      </a:r>
                      <a:r>
                        <a:rPr lang="pl-PL" sz="5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l-PL" sz="50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(% </a:t>
                      </a:r>
                      <a:r>
                        <a:rPr lang="ru-RU" sz="50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положительных ответов</a:t>
                      </a:r>
                      <a:r>
                        <a:rPr lang="pl-PL" sz="5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500" b="0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23" marR="923" marT="923" marB="0" anchor="ctr">
                    <a:lnL w="12700" cmpd="sng">
                      <a:solidFill>
                        <a:srgbClr val="5091CD"/>
                      </a:solidFill>
                    </a:lnL>
                    <a:lnR w="12700" cmpd="sng">
                      <a:solidFill>
                        <a:srgbClr val="5091CD"/>
                      </a:solidFill>
                    </a:lnR>
                    <a:lnT w="12700" cmpd="sng">
                      <a:solidFill>
                        <a:srgbClr val="5091CD"/>
                      </a:solidFill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091C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algn="ctr" defTabSz="457200" rtl="0" eaLnBrk="1" fontAlgn="b" latinLnBrk="0" hangingPunct="1"/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5091CD"/>
                      </a:solidFill>
                    </a:lnR>
                    <a:lnT w="12700" cap="flat" cmpd="sng" algn="ctr">
                      <a:solidFill>
                        <a:srgbClr val="509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5091C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2624" y="2391789"/>
            <a:ext cx="8303075" cy="140978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Harper Hygienics Confidential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3170296" y="4869656"/>
            <a:ext cx="2936305" cy="27384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Harper Hygienics Confidential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fld id="{31B34944-0C73-459C-965E-D84E094CCDD7}" type="slidenum">
              <a:rPr lang="en-US" b="0" smtClean="0">
                <a:solidFill>
                  <a:srgbClr val="0033CC"/>
                </a:solidFill>
                <a:latin typeface="+mn-lt"/>
              </a:rPr>
              <a:pPr>
                <a:defRPr/>
              </a:pPr>
              <a:t>2</a:t>
            </a:fld>
            <a:endParaRPr lang="en-US" b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7" name="Tytuł 5"/>
          <p:cNvSpPr txBox="1">
            <a:spLocks/>
          </p:cNvSpPr>
          <p:nvPr/>
        </p:nvSpPr>
        <p:spPr>
          <a:xfrm>
            <a:off x="177209" y="134697"/>
            <a:ext cx="7493589" cy="646331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noProof="1" smtClean="0"/>
              <a:t>Cleanic </a:t>
            </a:r>
            <a:r>
              <a:rPr lang="ru-RU" sz="1400" noProof="1" smtClean="0"/>
              <a:t>является самым узнаваемым</a:t>
            </a:r>
            <a:r>
              <a:rPr lang="pl-PL" sz="1400" noProof="1" smtClean="0"/>
              <a:t> </a:t>
            </a:r>
            <a:r>
              <a:rPr lang="ru-RU" sz="1400" noProof="1" smtClean="0"/>
              <a:t>и чаще всего выбираемым брендом косметических дисков в </a:t>
            </a:r>
            <a:r>
              <a:rPr lang="ru-RU" sz="1400" noProof="1" smtClean="0"/>
              <a:t>Польше</a:t>
            </a:r>
            <a:endParaRPr lang="en-GB" sz="1400" noProof="1"/>
          </a:p>
        </p:txBody>
      </p:sp>
      <p:sp>
        <p:nvSpPr>
          <p:cNvPr id="9" name="Symbol zastępczy tekstu 6"/>
          <p:cNvSpPr txBox="1">
            <a:spLocks/>
          </p:cNvSpPr>
          <p:nvPr/>
        </p:nvSpPr>
        <p:spPr>
          <a:xfrm>
            <a:off x="1143000" y="3786322"/>
            <a:ext cx="6858000" cy="946413"/>
          </a:xfrm>
          <a:prstGeom prst="rect">
            <a:avLst/>
          </a:prstGeom>
        </p:spPr>
        <p:txBody>
          <a:bodyPr/>
          <a:lstStyle>
            <a:lvl1pPr marL="180000" indent="-180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SzPct val="75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457200" rtl="0" eaLnBrk="1" latinLnBrk="0" hangingPunct="1">
              <a:spcBef>
                <a:spcPts val="900"/>
              </a:spcBef>
              <a:buClr>
                <a:schemeClr val="tx2"/>
              </a:buClr>
              <a:buSzPct val="75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457200" rtl="0" eaLnBrk="1" latinLnBrk="0" hangingPunct="1">
              <a:spcBef>
                <a:spcPts val="90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457200" rtl="0" eaLnBrk="1" latinLnBrk="0" hangingPunct="1">
              <a:spcBef>
                <a:spcPts val="90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228600" algn="l" defTabSz="457200" rtl="0" eaLnBrk="1" latinLnBrk="0" hangingPunct="1">
              <a:spcBef>
                <a:spcPts val="90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67" name="Tytuł 5"/>
          <p:cNvSpPr>
            <a:spLocks noGrp="1"/>
          </p:cNvSpPr>
          <p:nvPr>
            <p:ph type="title"/>
          </p:nvPr>
        </p:nvSpPr>
        <p:spPr>
          <a:xfrm>
            <a:off x="2351003" y="906670"/>
            <a:ext cx="4385009" cy="304699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u="sng" noProof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Диски</a:t>
            </a:r>
            <a:r>
              <a:rPr lang="pl-PL" sz="1100" u="sng" noProof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1100" u="sng" noProof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узнаваемость и выбор </a:t>
            </a:r>
            <a:r>
              <a:rPr lang="ru-RU" sz="1100" u="sng" noProof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потребител</a:t>
            </a:r>
            <a:r>
              <a:rPr lang="ru-RU" sz="1100" u="sng" noProof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ей</a:t>
            </a:r>
            <a:r>
              <a:rPr lang="ru-RU" sz="1100" u="sng" noProof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u="sng" noProof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данной категории, Польша</a:t>
            </a:r>
            <a:endParaRPr lang="en-GB" sz="1100" u="sng" noProof="1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Footer Placeholder 4"/>
          <p:cNvSpPr txBox="1">
            <a:spLocks/>
          </p:cNvSpPr>
          <p:nvPr/>
        </p:nvSpPr>
        <p:spPr>
          <a:xfrm>
            <a:off x="230045" y="4781989"/>
            <a:ext cx="3037590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Источник: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имджевое исследование, декабрь 2013, потребители категории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954860" y="1359416"/>
            <a:ext cx="155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accent6"/>
                </a:solidFill>
              </a:rPr>
              <a:t>N= 300 (</a:t>
            </a:r>
            <a:r>
              <a:rPr lang="ru-RU" sz="800" dirty="0" smtClean="0">
                <a:solidFill>
                  <a:schemeClr val="accent6"/>
                </a:solidFill>
              </a:rPr>
              <a:t>потребители категории</a:t>
            </a:r>
            <a:r>
              <a:rPr lang="pl-PL" sz="800" dirty="0" smtClean="0">
                <a:solidFill>
                  <a:schemeClr val="accent6"/>
                </a:solidFill>
              </a:rPr>
              <a:t>)</a:t>
            </a:r>
          </a:p>
          <a:p>
            <a:r>
              <a:rPr lang="ru-RU" sz="800" dirty="0" smtClean="0">
                <a:solidFill>
                  <a:schemeClr val="accent6"/>
                </a:solidFill>
              </a:rPr>
              <a:t>Данные в</a:t>
            </a:r>
            <a:r>
              <a:rPr lang="pl-PL" sz="800" dirty="0" smtClean="0">
                <a:solidFill>
                  <a:schemeClr val="accent6"/>
                </a:solidFill>
              </a:rPr>
              <a:t> %</a:t>
            </a:r>
            <a:endParaRPr lang="en-US" sz="800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64" name="Tabela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94910"/>
              </p:ext>
            </p:extLst>
          </p:nvPr>
        </p:nvGraphicFramePr>
        <p:xfrm>
          <a:off x="2416167" y="1849017"/>
          <a:ext cx="469024" cy="2543630"/>
        </p:xfrm>
        <a:graphic>
          <a:graphicData uri="http://schemas.openxmlformats.org/drawingml/2006/table">
            <a:tbl>
              <a:tblPr/>
              <a:tblGrid>
                <a:gridCol w="469024"/>
              </a:tblGrid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Cleanic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Bella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Carea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Lilibe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Ola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Tami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Cashmir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Linteo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Inne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 żadne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" name="pole tekstowe 71"/>
          <p:cNvSpPr txBox="1"/>
          <p:nvPr/>
        </p:nvSpPr>
        <p:spPr>
          <a:xfrm>
            <a:off x="2783661" y="1368943"/>
            <a:ext cx="115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6"/>
                </a:solidFill>
              </a:rPr>
              <a:t>Поддерживаемая узнаваемость</a:t>
            </a:r>
            <a:endParaRPr lang="en-US" sz="900" dirty="0" smtClean="0">
              <a:solidFill>
                <a:schemeClr val="accent6"/>
              </a:solidFill>
            </a:endParaRPr>
          </a:p>
        </p:txBody>
      </p:sp>
      <p:sp>
        <p:nvSpPr>
          <p:cNvPr id="73" name="pole tekstowe 72"/>
          <p:cNvSpPr txBox="1"/>
          <p:nvPr/>
        </p:nvSpPr>
        <p:spPr>
          <a:xfrm>
            <a:off x="4068891" y="1358154"/>
            <a:ext cx="95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6"/>
                </a:solidFill>
              </a:rPr>
              <a:t>Использование</a:t>
            </a:r>
            <a:r>
              <a:rPr lang="pl-PL" sz="900" dirty="0" smtClean="0">
                <a:solidFill>
                  <a:schemeClr val="accent6"/>
                </a:solidFill>
              </a:rPr>
              <a:t> – </a:t>
            </a:r>
            <a:r>
              <a:rPr lang="ru-RU" sz="900" dirty="0" smtClean="0">
                <a:solidFill>
                  <a:schemeClr val="accent6"/>
                </a:solidFill>
              </a:rPr>
              <a:t>когда-либо</a:t>
            </a:r>
            <a:endParaRPr lang="en-US" sz="900" dirty="0" smtClean="0">
              <a:solidFill>
                <a:schemeClr val="accent6"/>
              </a:solidFill>
            </a:endParaRPr>
          </a:p>
        </p:txBody>
      </p:sp>
      <p:sp>
        <p:nvSpPr>
          <p:cNvPr id="74" name="pole tekstowe 73"/>
          <p:cNvSpPr txBox="1"/>
          <p:nvPr/>
        </p:nvSpPr>
        <p:spPr>
          <a:xfrm>
            <a:off x="5154032" y="1358154"/>
            <a:ext cx="9525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6"/>
                </a:solidFill>
              </a:rPr>
              <a:t>Использование</a:t>
            </a:r>
            <a:r>
              <a:rPr lang="pl-PL" sz="900" dirty="0" smtClean="0">
                <a:solidFill>
                  <a:schemeClr val="accent6"/>
                </a:solidFill>
              </a:rPr>
              <a:t> – </a:t>
            </a:r>
            <a:r>
              <a:rPr lang="ru-RU" sz="900" dirty="0" smtClean="0">
                <a:solidFill>
                  <a:schemeClr val="accent6"/>
                </a:solidFill>
              </a:rPr>
              <a:t>последние</a:t>
            </a:r>
            <a:r>
              <a:rPr lang="pl-PL" sz="900" dirty="0" smtClean="0">
                <a:solidFill>
                  <a:schemeClr val="accent6"/>
                </a:solidFill>
              </a:rPr>
              <a:t> 3 </a:t>
            </a:r>
            <a:r>
              <a:rPr lang="ru-RU" sz="900" dirty="0" smtClean="0">
                <a:solidFill>
                  <a:schemeClr val="accent6"/>
                </a:solidFill>
              </a:rPr>
              <a:t>мес</a:t>
            </a:r>
            <a:r>
              <a:rPr lang="pl-PL" sz="900" dirty="0" smtClean="0">
                <a:solidFill>
                  <a:schemeClr val="accent6"/>
                </a:solidFill>
              </a:rPr>
              <a:t>.</a:t>
            </a:r>
            <a:endParaRPr lang="en-US" sz="900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10931"/>
              </p:ext>
            </p:extLst>
          </p:nvPr>
        </p:nvGraphicFramePr>
        <p:xfrm>
          <a:off x="5178155" y="1776973"/>
          <a:ext cx="1254447" cy="261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7305"/>
              </p:ext>
            </p:extLst>
          </p:nvPr>
        </p:nvGraphicFramePr>
        <p:xfrm>
          <a:off x="2943511" y="1823538"/>
          <a:ext cx="1254447" cy="261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15836"/>
              </p:ext>
            </p:extLst>
          </p:nvPr>
        </p:nvGraphicFramePr>
        <p:xfrm>
          <a:off x="4081026" y="1776973"/>
          <a:ext cx="1254447" cy="261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4" name="Symbol zastępczy zawartości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6167" y="1922839"/>
            <a:ext cx="527344" cy="159809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cxnSp>
        <p:nvCxnSpPr>
          <p:cNvPr id="32" name="Straight Connector 38"/>
          <p:cNvCxnSpPr/>
          <p:nvPr/>
        </p:nvCxnSpPr>
        <p:spPr>
          <a:xfrm>
            <a:off x="2033511" y="2595765"/>
            <a:ext cx="410507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8"/>
          <p:cNvCxnSpPr/>
          <p:nvPr/>
        </p:nvCxnSpPr>
        <p:spPr>
          <a:xfrm>
            <a:off x="2020063" y="3321898"/>
            <a:ext cx="410507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8"/>
          <p:cNvCxnSpPr/>
          <p:nvPr/>
        </p:nvCxnSpPr>
        <p:spPr>
          <a:xfrm>
            <a:off x="2016353" y="4088379"/>
            <a:ext cx="410507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17" t="10195" r="22417" b="13607"/>
          <a:stretch/>
        </p:blipFill>
        <p:spPr>
          <a:xfrm>
            <a:off x="1919667" y="1709600"/>
            <a:ext cx="412913" cy="60313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8661" y="3370736"/>
            <a:ext cx="2027026" cy="17727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42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75000"/>
                  </a:srgbClr>
                </a:solidFill>
              </a:rPr>
              <a:t>Harper Hygienics Confidential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B4B4D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4B4B4D">
                  <a:tint val="75000"/>
                </a:srgbClr>
              </a:solidFill>
            </a:endParaRPr>
          </a:p>
        </p:txBody>
      </p:sp>
      <p:sp>
        <p:nvSpPr>
          <p:cNvPr id="5" name="Prostokąt zaokrąglony 42"/>
          <p:cNvSpPr>
            <a:spLocks noChangeArrowheads="1"/>
          </p:cNvSpPr>
          <p:nvPr/>
        </p:nvSpPr>
        <p:spPr bwMode="auto">
          <a:xfrm>
            <a:off x="33621" y="1294279"/>
            <a:ext cx="1663616" cy="854807"/>
          </a:xfrm>
          <a:prstGeom prst="roundRect">
            <a:avLst>
              <a:gd name="adj" fmla="val 16667"/>
            </a:avLst>
          </a:prstGeom>
          <a:solidFill>
            <a:srgbClr val="FFCCCC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sz="1800">
              <a:latin typeface="Times New Roman" panose="02020603050405020304" pitchFamily="18" charset="0"/>
            </a:endParaRPr>
          </a:p>
        </p:txBody>
      </p:sp>
      <p:sp>
        <p:nvSpPr>
          <p:cNvPr id="6" name="Prostokąt zaokrąglony 42"/>
          <p:cNvSpPr>
            <a:spLocks noChangeArrowheads="1"/>
          </p:cNvSpPr>
          <p:nvPr/>
        </p:nvSpPr>
        <p:spPr bwMode="auto">
          <a:xfrm>
            <a:off x="4339254" y="1303968"/>
            <a:ext cx="2883044" cy="84380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  <a:alpha val="18823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Times New Roman" pitchFamily="18" charset="0"/>
            </a:endParaRPr>
          </a:p>
        </p:txBody>
      </p:sp>
      <p:sp>
        <p:nvSpPr>
          <p:cNvPr id="7" name="Prostokąt zaokrąglony 42"/>
          <p:cNvSpPr>
            <a:spLocks noChangeArrowheads="1"/>
          </p:cNvSpPr>
          <p:nvPr/>
        </p:nvSpPr>
        <p:spPr bwMode="auto">
          <a:xfrm>
            <a:off x="1802560" y="1294279"/>
            <a:ext cx="2370593" cy="843803"/>
          </a:xfrm>
          <a:prstGeom prst="roundRect">
            <a:avLst>
              <a:gd name="adj" fmla="val 16667"/>
            </a:avLst>
          </a:prstGeom>
          <a:solidFill>
            <a:schemeClr val="accent1">
              <a:alpha val="1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sz="1800">
              <a:latin typeface="Times New Roman" panose="02020603050405020304" pitchFamily="18" charset="0"/>
            </a:endParaRPr>
          </a:p>
        </p:txBody>
      </p:sp>
      <p:sp>
        <p:nvSpPr>
          <p:cNvPr id="8" name="pole tekstowe 18"/>
          <p:cNvSpPr txBox="1">
            <a:spLocks noChangeArrowheads="1"/>
          </p:cNvSpPr>
          <p:nvPr/>
        </p:nvSpPr>
        <p:spPr bwMode="auto">
          <a:xfrm>
            <a:off x="179827" y="1325831"/>
            <a:ext cx="1431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Эконом-линия </a:t>
            </a:r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Soft&amp;Comfort</a:t>
            </a:r>
            <a:endParaRPr lang="pl-PL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pole tekstowe 32"/>
          <p:cNvSpPr txBox="1">
            <a:spLocks noChangeArrowheads="1"/>
          </p:cNvSpPr>
          <p:nvPr/>
        </p:nvSpPr>
        <p:spPr bwMode="auto">
          <a:xfrm>
            <a:off x="2142431" y="1434921"/>
            <a:ext cx="1657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Основная линия</a:t>
            </a:r>
            <a:endParaRPr lang="pl-PL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Pure Effect</a:t>
            </a:r>
          </a:p>
        </p:txBody>
      </p:sp>
      <p:sp>
        <p:nvSpPr>
          <p:cNvPr id="10" name="pole tekstowe 35"/>
          <p:cNvSpPr txBox="1">
            <a:spLocks noChangeArrowheads="1"/>
          </p:cNvSpPr>
          <p:nvPr/>
        </p:nvSpPr>
        <p:spPr bwMode="auto">
          <a:xfrm>
            <a:off x="4313086" y="1437532"/>
            <a:ext cx="1472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Премиум линия</a:t>
            </a:r>
            <a:endParaRPr lang="pl-PL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 eaLnBrk="1" hangingPunct="1"/>
            <a:r>
              <a:rPr lang="pl-PL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Silk Effect</a:t>
            </a:r>
          </a:p>
        </p:txBody>
      </p:sp>
      <p:sp>
        <p:nvSpPr>
          <p:cNvPr id="11" name="Prostokąt zaokrąglony 42"/>
          <p:cNvSpPr>
            <a:spLocks noChangeArrowheads="1"/>
          </p:cNvSpPr>
          <p:nvPr/>
        </p:nvSpPr>
        <p:spPr bwMode="auto">
          <a:xfrm>
            <a:off x="7385243" y="1294278"/>
            <a:ext cx="1714500" cy="843803"/>
          </a:xfrm>
          <a:prstGeom prst="roundRect">
            <a:avLst>
              <a:gd name="adj" fmla="val 16667"/>
            </a:avLst>
          </a:prstGeom>
          <a:solidFill>
            <a:srgbClr val="FFFF00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sz="1800">
              <a:latin typeface="Times New Roman" panose="02020603050405020304" pitchFamily="18" charset="0"/>
            </a:endParaRPr>
          </a:p>
        </p:txBody>
      </p:sp>
      <p:sp>
        <p:nvSpPr>
          <p:cNvPr id="12" name="pole tekstowe 35"/>
          <p:cNvSpPr txBox="1">
            <a:spLocks noChangeArrowheads="1"/>
          </p:cNvSpPr>
          <p:nvPr/>
        </p:nvSpPr>
        <p:spPr bwMode="auto">
          <a:xfrm>
            <a:off x="7385243" y="1383571"/>
            <a:ext cx="1662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Специализированная</a:t>
            </a:r>
          </a:p>
          <a:p>
            <a:pPr algn="ctr" eaLnBrk="1" hangingPunct="1"/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линия</a:t>
            </a:r>
            <a:endParaRPr lang="pl-PL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pole tekstowe 35"/>
          <p:cNvSpPr txBox="1">
            <a:spLocks noChangeArrowheads="1"/>
          </p:cNvSpPr>
          <p:nvPr/>
        </p:nvSpPr>
        <p:spPr bwMode="auto">
          <a:xfrm>
            <a:off x="5659082" y="1437532"/>
            <a:ext cx="156321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050" b="1" dirty="0">
                <a:solidFill>
                  <a:schemeClr val="bg1">
                    <a:lumMod val="50000"/>
                  </a:schemeClr>
                </a:solidFill>
              </a:rPr>
              <a:t>Премиум линия</a:t>
            </a:r>
            <a:endParaRPr lang="pl-PL" sz="105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/>
            <a:r>
              <a:rPr lang="pl-PL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Sensitive</a:t>
            </a:r>
            <a:endParaRPr lang="pl-PL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999" y="2604960"/>
            <a:ext cx="531218" cy="171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\\Cleanic\DzialMarketingu\Public\ZDJĘCIA_marketing\Zdjęcia produktów\Cleanic\Płatki\Cleanic pure effect soft touch 2009_300dpi\claenic kwadrat 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342" y="3222977"/>
            <a:ext cx="604535" cy="104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\\Cleanic\DzialMarketingu\Public\ZDJĘCIA_marketing\Zdjęcia produktów\Cleanic\Płatki\Cleanic pure effect soft touch 2009_300dpi\cleanic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5804" y="2445113"/>
            <a:ext cx="49949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\\Cleanic\DzialMarketingu\Public\ZDJĘCIA_marketing\Zdjęcia produktów\Cleanic\Płatki\Cleanic pure effect soft touch 2009_300dpi\cleanic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207" y="2944601"/>
            <a:ext cx="460936" cy="132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050" y="2447696"/>
            <a:ext cx="523248" cy="1841353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413" y="2944601"/>
            <a:ext cx="496544" cy="1367601"/>
          </a:xfrm>
          <a:prstGeom prst="rect">
            <a:avLst/>
          </a:prstGeom>
        </p:spPr>
      </p:pic>
      <p:pic>
        <p:nvPicPr>
          <p:cNvPr id="31" name="Picture 2" descr="\\Cleanic\DzialMarketingu\Public\ZDJĘCIA_marketing_2012\REGULARNE\Płatki\SilkEffect_Cleanic_1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285" y="2505112"/>
            <a:ext cx="666652" cy="17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\\Cleanic\DzialMarketingu\Public\ZDJĘCIA_marketing_2012\REGULARNE\Płatki\SilkEffect_Cleanic_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406" y="3242624"/>
            <a:ext cx="707442" cy="10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8636" y="3177672"/>
            <a:ext cx="416118" cy="1049435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9494" y="2747881"/>
            <a:ext cx="391537" cy="1502809"/>
          </a:xfrm>
          <a:prstGeom prst="rect">
            <a:avLst/>
          </a:prstGeom>
        </p:spPr>
      </p:pic>
      <p:sp>
        <p:nvSpPr>
          <p:cNvPr id="33" name="Tytuł 1"/>
          <p:cNvSpPr>
            <a:spLocks noGrp="1"/>
          </p:cNvSpPr>
          <p:nvPr>
            <p:ph type="title"/>
          </p:nvPr>
        </p:nvSpPr>
        <p:spPr>
          <a:xfrm>
            <a:off x="339669" y="215217"/>
            <a:ext cx="7185799" cy="720851"/>
          </a:xfrm>
        </p:spPr>
        <p:txBody>
          <a:bodyPr>
            <a:normAutofit fontScale="90000"/>
          </a:bodyPr>
          <a:lstStyle/>
          <a:p>
            <a:r>
              <a:rPr lang="pl-PL" sz="1600" dirty="0" smtClean="0"/>
              <a:t>Cleanic</a:t>
            </a:r>
            <a:r>
              <a:rPr lang="ru-RU" sz="1600" dirty="0" smtClean="0"/>
              <a:t> предлагает потребителям широкий и разнообразный спектр продуктов, среди которых каждый найдет </a:t>
            </a:r>
            <a:r>
              <a:rPr lang="ru-RU" sz="1600" dirty="0" smtClean="0"/>
              <a:t>то, что отвечает его потребностям. </a:t>
            </a:r>
            <a:br>
              <a:rPr lang="ru-RU" sz="1600" dirty="0" smtClean="0"/>
            </a:br>
            <a:r>
              <a:rPr lang="ru-RU" sz="1600" dirty="0" smtClean="0"/>
              <a:t>Наши </a:t>
            </a:r>
            <a:r>
              <a:rPr lang="ru-RU" sz="1600" dirty="0" smtClean="0"/>
              <a:t>продукты изготовлены из стопроцентного и высококачественного хлопка. 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pl-PL" sz="14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61" y="2722173"/>
            <a:ext cx="548925" cy="1563833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635" y="2462380"/>
            <a:ext cx="564691" cy="18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75000"/>
                  </a:srgbClr>
                </a:solidFill>
              </a:rPr>
              <a:t>Harper Hygienics Confidential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B4B4D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4B4B4D">
                  <a:tint val="75000"/>
                </a:srgbClr>
              </a:solidFill>
            </a:endParaRPr>
          </a:p>
        </p:txBody>
      </p:sp>
      <p:pic>
        <p:nvPicPr>
          <p:cNvPr id="24" name="Picture 10" descr="\\Cleanic\DzialMarketingu\Public\ZDJĘCIA_marketing\Zdjęcia produktów\Cleanic\Płatki\Cleanic pure effect soft touch 2009_300dpi\cleanic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5869" y="1545400"/>
            <a:ext cx="880909" cy="317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ytuł 1"/>
          <p:cNvSpPr>
            <a:spLocks noGrp="1"/>
          </p:cNvSpPr>
          <p:nvPr>
            <p:ph type="title"/>
          </p:nvPr>
        </p:nvSpPr>
        <p:spPr>
          <a:xfrm>
            <a:off x="339669" y="215217"/>
            <a:ext cx="7185799" cy="7208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Линия</a:t>
            </a:r>
            <a:r>
              <a:rPr lang="pl-PL" sz="1600" dirty="0" smtClean="0"/>
              <a:t> Cleanic Pure Effect</a:t>
            </a:r>
            <a:endParaRPr lang="pl-PL" sz="1400" dirty="0"/>
          </a:p>
        </p:txBody>
      </p:sp>
      <p:pic>
        <p:nvPicPr>
          <p:cNvPr id="23" name="Picture 7" descr="\\Cleanic\DzialMarketingu\Public\ZDJĘCIA_marketing\Zdjęcia produktów\Cleanic\Płatki\Cleanic pure effect soft touch 2009_300dpi\claenic kwadrat 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6493" y="2586467"/>
            <a:ext cx="1168380" cy="213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8429" y="127001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Диски изготовлены </a:t>
            </a:r>
            <a:r>
              <a:rPr lang="ru-RU" sz="1600" dirty="0" smtClean="0">
                <a:solidFill>
                  <a:srgbClr val="16346E"/>
                </a:solidFill>
              </a:rPr>
              <a:t>из </a:t>
            </a:r>
            <a:r>
              <a:rPr lang="pl-PL" sz="1600" dirty="0" smtClean="0">
                <a:solidFill>
                  <a:srgbClr val="16346E"/>
                </a:solidFill>
              </a:rPr>
              <a:t>100</a:t>
            </a:r>
            <a:r>
              <a:rPr lang="pl-PL" sz="1600" dirty="0">
                <a:solidFill>
                  <a:srgbClr val="16346E"/>
                </a:solidFill>
              </a:rPr>
              <a:t>% </a:t>
            </a:r>
            <a:r>
              <a:rPr lang="ru-RU" sz="1600" dirty="0" smtClean="0">
                <a:solidFill>
                  <a:srgbClr val="16346E"/>
                </a:solidFill>
              </a:rPr>
              <a:t>хлопка</a:t>
            </a:r>
            <a:endParaRPr lang="pl-PL" sz="1600" dirty="0" smtClean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«Вельветовая» </a:t>
            </a:r>
            <a:r>
              <a:rPr lang="ru-RU" sz="1600" dirty="0" smtClean="0">
                <a:solidFill>
                  <a:srgbClr val="16346E"/>
                </a:solidFill>
              </a:rPr>
              <a:t>поверхность </a:t>
            </a:r>
            <a:r>
              <a:rPr lang="pl-PL" sz="1600" dirty="0" smtClean="0">
                <a:solidFill>
                  <a:srgbClr val="16346E"/>
                </a:solidFill>
              </a:rPr>
              <a:t>Pure </a:t>
            </a:r>
            <a:r>
              <a:rPr lang="pl-PL" sz="1600" dirty="0" smtClean="0">
                <a:solidFill>
                  <a:srgbClr val="16346E"/>
                </a:solidFill>
              </a:rPr>
              <a:t>Effect </a:t>
            </a:r>
            <a:r>
              <a:rPr lang="ru-RU" sz="1600" dirty="0" smtClean="0">
                <a:solidFill>
                  <a:srgbClr val="16346E"/>
                </a:solidFill>
              </a:rPr>
              <a:t>на</a:t>
            </a:r>
            <a:r>
              <a:rPr lang="pl-PL" sz="1600" dirty="0" smtClean="0">
                <a:solidFill>
                  <a:srgbClr val="16346E"/>
                </a:solidFill>
              </a:rPr>
              <a:t> </a:t>
            </a:r>
            <a:r>
              <a:rPr lang="pl-PL" sz="1600" dirty="0">
                <a:solidFill>
                  <a:srgbClr val="16346E"/>
                </a:solidFill>
              </a:rPr>
              <a:t>15</a:t>
            </a:r>
            <a:r>
              <a:rPr lang="pl-PL" sz="1600" dirty="0" smtClean="0">
                <a:solidFill>
                  <a:srgbClr val="16346E"/>
                </a:solidFill>
              </a:rPr>
              <a:t>%</a:t>
            </a:r>
            <a:r>
              <a:rPr lang="ru-RU" sz="1600" dirty="0" smtClean="0">
                <a:solidFill>
                  <a:srgbClr val="16346E"/>
                </a:solidFill>
              </a:rPr>
              <a:t> </a:t>
            </a:r>
            <a:r>
              <a:rPr lang="ru-RU" sz="1600" dirty="0" smtClean="0">
                <a:solidFill>
                  <a:srgbClr val="16346E"/>
                </a:solidFill>
              </a:rPr>
              <a:t>больше, </a:t>
            </a:r>
            <a:r>
              <a:rPr lang="ru-RU" sz="1600" dirty="0" smtClean="0">
                <a:solidFill>
                  <a:srgbClr val="16346E"/>
                </a:solidFill>
              </a:rPr>
              <a:t>чем у гладких дисков</a:t>
            </a:r>
            <a:endParaRPr lang="pl-PL" sz="1600" dirty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Поверхность диска смягчена </a:t>
            </a:r>
            <a:r>
              <a:rPr lang="ru-RU" sz="1600" dirty="0" smtClean="0">
                <a:solidFill>
                  <a:srgbClr val="16346E"/>
                </a:solidFill>
              </a:rPr>
              <a:t>вечеством </a:t>
            </a:r>
            <a:r>
              <a:rPr lang="pl-PL" sz="1600" dirty="0" smtClean="0">
                <a:solidFill>
                  <a:srgbClr val="16346E"/>
                </a:solidFill>
              </a:rPr>
              <a:t>Soft Touch,</a:t>
            </a:r>
            <a:r>
              <a:rPr lang="ru-RU" sz="1600" dirty="0" smtClean="0">
                <a:solidFill>
                  <a:srgbClr val="16346E"/>
                </a:solidFill>
              </a:rPr>
              <a:t> благодаря чему</a:t>
            </a:r>
            <a:r>
              <a:rPr lang="pl-PL" sz="1600" dirty="0" smtClean="0">
                <a:solidFill>
                  <a:srgbClr val="16346E"/>
                </a:solidFill>
              </a:rPr>
              <a:t> </a:t>
            </a:r>
            <a:r>
              <a:rPr lang="ru-RU" sz="1600" dirty="0" smtClean="0">
                <a:solidFill>
                  <a:srgbClr val="16346E"/>
                </a:solidFill>
              </a:rPr>
              <a:t>диск </a:t>
            </a:r>
            <a:r>
              <a:rPr lang="ru-RU" sz="1600" dirty="0" smtClean="0">
                <a:solidFill>
                  <a:srgbClr val="16346E"/>
                </a:solidFill>
              </a:rPr>
              <a:t>более мягкий и нежный</a:t>
            </a:r>
            <a:endParaRPr lang="pl-PL" sz="1600" dirty="0" smtClean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16346E"/>
                </a:solidFill>
              </a:rPr>
              <a:t>Доступны </a:t>
            </a:r>
            <a:r>
              <a:rPr lang="ru-RU" sz="1600" dirty="0" smtClean="0">
                <a:solidFill>
                  <a:srgbClr val="16346E"/>
                </a:solidFill>
              </a:rPr>
              <a:t>в двух формах: </a:t>
            </a:r>
            <a:r>
              <a:rPr lang="ru-RU" sz="1600" dirty="0">
                <a:solidFill>
                  <a:srgbClr val="16346E"/>
                </a:solidFill>
              </a:rPr>
              <a:t>круглые и квадратные </a:t>
            </a:r>
            <a:r>
              <a:rPr lang="pl-PL" sz="1600" dirty="0" smtClean="0">
                <a:solidFill>
                  <a:srgbClr val="16346E"/>
                </a:solidFill>
              </a:rPr>
              <a:t> </a:t>
            </a:r>
            <a:endParaRPr lang="ru-RU" sz="1600" dirty="0" smtClean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Доступны в </a:t>
            </a:r>
            <a:r>
              <a:rPr lang="ru-RU" sz="1600" dirty="0">
                <a:solidFill>
                  <a:srgbClr val="16346E"/>
                </a:solidFill>
              </a:rPr>
              <a:t>широком диапазоне </a:t>
            </a:r>
            <a:r>
              <a:rPr lang="ru-RU" sz="1600" dirty="0" smtClean="0">
                <a:solidFill>
                  <a:srgbClr val="16346E"/>
                </a:solidFill>
              </a:rPr>
              <a:t>размеров упаковки: </a:t>
            </a:r>
            <a:r>
              <a:rPr lang="pl-PL" sz="1600" dirty="0" smtClean="0">
                <a:solidFill>
                  <a:srgbClr val="16346E"/>
                </a:solidFill>
              </a:rPr>
              <a:t>50, 80, 100, 120 </a:t>
            </a:r>
            <a:r>
              <a:rPr lang="ru-RU" sz="1600" dirty="0" smtClean="0">
                <a:solidFill>
                  <a:srgbClr val="16346E"/>
                </a:solidFill>
              </a:rPr>
              <a:t>шт</a:t>
            </a:r>
            <a:r>
              <a:rPr lang="pl-PL" sz="1600" dirty="0" smtClean="0">
                <a:solidFill>
                  <a:srgbClr val="16346E"/>
                </a:solidFill>
              </a:rPr>
              <a:t>.</a:t>
            </a:r>
            <a:endParaRPr lang="pl-PL" sz="1600" dirty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>
              <a:solidFill>
                <a:srgbClr val="16346E"/>
              </a:solidFill>
            </a:endParaRPr>
          </a:p>
        </p:txBody>
      </p: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78500">
            <a:off x="4482996" y="2013613"/>
            <a:ext cx="1965069" cy="14612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384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75000"/>
                  </a:srgbClr>
                </a:solidFill>
              </a:rPr>
              <a:t>Harper Hygienics Confidential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B4B4D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4B4B4D">
                  <a:tint val="75000"/>
                </a:srgbClr>
              </a:solidFill>
            </a:endParaRPr>
          </a:p>
        </p:txBody>
      </p:sp>
      <p:sp>
        <p:nvSpPr>
          <p:cNvPr id="33" name="Tytuł 1"/>
          <p:cNvSpPr>
            <a:spLocks noGrp="1"/>
          </p:cNvSpPr>
          <p:nvPr>
            <p:ph type="title"/>
          </p:nvPr>
        </p:nvSpPr>
        <p:spPr>
          <a:xfrm>
            <a:off x="339669" y="215217"/>
            <a:ext cx="7185799" cy="7208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Линия</a:t>
            </a:r>
            <a:r>
              <a:rPr lang="pl-PL" sz="1600" dirty="0" smtClean="0"/>
              <a:t> Cleanic Silk Effect</a:t>
            </a:r>
            <a:endParaRPr lang="pl-PL" sz="1400" dirty="0"/>
          </a:p>
        </p:txBody>
      </p:sp>
      <p:sp>
        <p:nvSpPr>
          <p:cNvPr id="2" name="Prostokąt 1"/>
          <p:cNvSpPr/>
          <p:nvPr/>
        </p:nvSpPr>
        <p:spPr>
          <a:xfrm>
            <a:off x="208429" y="127001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Исключительно толстые и мягкие диски гарантируют оптимальную степень впитывания косметических средств и комфортное снятие макияжа</a:t>
            </a:r>
            <a:endParaRPr lang="pl-PL" sz="1600" dirty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Благодаря содержанию протеинов шелка диски очень гладкие и нежные</a:t>
            </a:r>
            <a:endParaRPr lang="pl-PL" sz="1600" dirty="0" smtClean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Овальная форма и больший размер дисков гарантирует более высокую эффективность и облегчает снятие макияжа</a:t>
            </a:r>
            <a:endParaRPr lang="pl-PL" sz="1600" dirty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Доступны </a:t>
            </a:r>
            <a:r>
              <a:rPr lang="ru-RU" sz="1600" dirty="0" smtClean="0">
                <a:solidFill>
                  <a:srgbClr val="16346E"/>
                </a:solidFill>
              </a:rPr>
              <a:t>в двух вариантах упаковок: круглые 100 шт. и овальные</a:t>
            </a:r>
            <a:r>
              <a:rPr lang="pl-PL" sz="1600" dirty="0" smtClean="0">
                <a:solidFill>
                  <a:srgbClr val="16346E"/>
                </a:solidFill>
              </a:rPr>
              <a:t> 40</a:t>
            </a:r>
            <a:r>
              <a:rPr lang="ru-RU" sz="1600" dirty="0" smtClean="0">
                <a:solidFill>
                  <a:srgbClr val="16346E"/>
                </a:solidFill>
              </a:rPr>
              <a:t> шт</a:t>
            </a:r>
            <a:r>
              <a:rPr lang="pl-PL" sz="1600" dirty="0" smtClean="0">
                <a:solidFill>
                  <a:srgbClr val="16346E"/>
                </a:solidFill>
              </a:rPr>
              <a:t>.</a:t>
            </a:r>
            <a:endParaRPr lang="pl-PL" sz="1600" dirty="0">
              <a:solidFill>
                <a:srgbClr val="16346E"/>
              </a:solidFill>
            </a:endParaRPr>
          </a:p>
        </p:txBody>
      </p:sp>
      <p:pic>
        <p:nvPicPr>
          <p:cNvPr id="9" name="Picture 3" descr="\\Cleanic\DzialMarketingu\Public\ZDJĘCIA_marketing_2012\REGULARNE\Płatki\SilkEffect_Cleanic_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658" y="2703694"/>
            <a:ext cx="1521724" cy="2250693"/>
          </a:xfrm>
          <a:prstGeom prst="rect">
            <a:avLst/>
          </a:prstGeom>
          <a:noFill/>
        </p:spPr>
      </p:pic>
      <p:pic>
        <p:nvPicPr>
          <p:cNvPr id="10" name="Picture 2" descr="\\Cleanic\DzialMarketingu\Public\ZDJĘCIA_marketing_2012\REGULARNE\Płatki\SilkEffect_Cleanic_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244" y="849610"/>
            <a:ext cx="1521724" cy="410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1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75000"/>
                  </a:srgbClr>
                </a:solidFill>
              </a:rPr>
              <a:t>Harper Hygienics Confidential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B4B4D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4B4B4D">
                  <a:tint val="75000"/>
                </a:srgbClr>
              </a:solidFill>
            </a:endParaRPr>
          </a:p>
        </p:txBody>
      </p:sp>
      <p:sp>
        <p:nvSpPr>
          <p:cNvPr id="33" name="Tytuł 1"/>
          <p:cNvSpPr>
            <a:spLocks noGrp="1"/>
          </p:cNvSpPr>
          <p:nvPr>
            <p:ph type="title"/>
          </p:nvPr>
        </p:nvSpPr>
        <p:spPr>
          <a:xfrm>
            <a:off x="339669" y="215217"/>
            <a:ext cx="7185799" cy="7208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Линия</a:t>
            </a:r>
            <a:r>
              <a:rPr lang="pl-PL" sz="1600" dirty="0" smtClean="0"/>
              <a:t> Cleanic Sensitive</a:t>
            </a:r>
            <a:endParaRPr lang="pl-PL" sz="1400" dirty="0"/>
          </a:p>
        </p:txBody>
      </p:sp>
      <p:sp>
        <p:nvSpPr>
          <p:cNvPr id="2" name="Prostokąt 1"/>
          <p:cNvSpPr/>
          <p:nvPr/>
        </p:nvSpPr>
        <p:spPr>
          <a:xfrm>
            <a:off x="208429" y="127001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Диски содержат экстракт алоэ, который придает им мягкость и нежность</a:t>
            </a:r>
            <a:endParaRPr lang="pl-PL" sz="1600" dirty="0" smtClean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Прошитые края дисков предотвращают отделение волокон</a:t>
            </a:r>
            <a:endParaRPr lang="pl-PL" sz="1600" dirty="0" smtClean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Рекомендованы для снятия макияжа с глаз и нежной кожи лица</a:t>
            </a:r>
            <a:endParaRPr lang="pl-PL" sz="1600" dirty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16346E"/>
                </a:solidFill>
              </a:rPr>
              <a:t>Доступны в двух </a:t>
            </a:r>
            <a:r>
              <a:rPr lang="ru-RU" sz="1600" dirty="0" smtClean="0">
                <a:solidFill>
                  <a:srgbClr val="16346E"/>
                </a:solidFill>
              </a:rPr>
              <a:t>вариантах упаковок</a:t>
            </a:r>
            <a:r>
              <a:rPr lang="pl-PL" sz="1600" dirty="0" smtClean="0">
                <a:solidFill>
                  <a:srgbClr val="16346E"/>
                </a:solidFill>
              </a:rPr>
              <a:t>: </a:t>
            </a:r>
            <a:r>
              <a:rPr lang="ru-RU" sz="1600" dirty="0" smtClean="0">
                <a:solidFill>
                  <a:srgbClr val="16346E"/>
                </a:solidFill>
              </a:rPr>
              <a:t/>
            </a:r>
            <a:br>
              <a:rPr lang="ru-RU" sz="1600" dirty="0" smtClean="0">
                <a:solidFill>
                  <a:srgbClr val="16346E"/>
                </a:solidFill>
              </a:rPr>
            </a:br>
            <a:r>
              <a:rPr lang="pl-PL" sz="1600" dirty="0" smtClean="0">
                <a:solidFill>
                  <a:srgbClr val="16346E"/>
                </a:solidFill>
              </a:rPr>
              <a:t>110 </a:t>
            </a:r>
            <a:r>
              <a:rPr lang="ru-RU" sz="1600" dirty="0" smtClean="0">
                <a:solidFill>
                  <a:srgbClr val="16346E"/>
                </a:solidFill>
              </a:rPr>
              <a:t>и</a:t>
            </a:r>
            <a:r>
              <a:rPr lang="pl-PL" sz="1600" dirty="0" smtClean="0">
                <a:solidFill>
                  <a:srgbClr val="16346E"/>
                </a:solidFill>
              </a:rPr>
              <a:t> </a:t>
            </a:r>
            <a:r>
              <a:rPr lang="pl-PL" sz="1600" dirty="0" smtClean="0">
                <a:solidFill>
                  <a:srgbClr val="16346E"/>
                </a:solidFill>
              </a:rPr>
              <a:t>70 </a:t>
            </a:r>
            <a:r>
              <a:rPr lang="ru-RU" sz="1600" dirty="0" smtClean="0">
                <a:solidFill>
                  <a:srgbClr val="16346E"/>
                </a:solidFill>
              </a:rPr>
              <a:t>шт</a:t>
            </a:r>
            <a:r>
              <a:rPr lang="pl-PL" sz="1600" dirty="0" smtClean="0">
                <a:solidFill>
                  <a:srgbClr val="16346E"/>
                </a:solidFill>
              </a:rPr>
              <a:t>.</a:t>
            </a:r>
            <a:endParaRPr lang="pl-PL" sz="1600" dirty="0">
              <a:solidFill>
                <a:srgbClr val="16346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31936">
            <a:off x="4839882" y="2046475"/>
            <a:ext cx="1493546" cy="14361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272" y="1438756"/>
            <a:ext cx="953697" cy="318038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057" y="2685701"/>
            <a:ext cx="853888" cy="19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75000"/>
                  </a:srgbClr>
                </a:solidFill>
              </a:rPr>
              <a:t>Harper Hygienics Confidential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B4B4D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4B4B4D">
                  <a:tint val="75000"/>
                </a:srgbClr>
              </a:solidFill>
            </a:endParaRPr>
          </a:p>
        </p:txBody>
      </p:sp>
      <p:sp>
        <p:nvSpPr>
          <p:cNvPr id="33" name="Tytuł 1"/>
          <p:cNvSpPr>
            <a:spLocks noGrp="1"/>
          </p:cNvSpPr>
          <p:nvPr>
            <p:ph type="title"/>
          </p:nvPr>
        </p:nvSpPr>
        <p:spPr>
          <a:xfrm>
            <a:off x="339669" y="215217"/>
            <a:ext cx="7185799" cy="7208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Линия</a:t>
            </a:r>
            <a:r>
              <a:rPr lang="pl-PL" sz="1600" dirty="0" smtClean="0"/>
              <a:t> Cleanic Soft&amp;Comfort</a:t>
            </a:r>
            <a:endParaRPr lang="pl-PL" sz="1400" dirty="0"/>
          </a:p>
        </p:txBody>
      </p:sp>
      <p:sp>
        <p:nvSpPr>
          <p:cNvPr id="2" name="Prostokąt 1"/>
          <p:cNvSpPr/>
          <p:nvPr/>
        </p:nvSpPr>
        <p:spPr>
          <a:xfrm>
            <a:off x="208429" y="12700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Мягкие и гладкие диски с формулой</a:t>
            </a:r>
            <a:r>
              <a:rPr lang="pl-PL" sz="1600" dirty="0" smtClean="0">
                <a:solidFill>
                  <a:srgbClr val="16346E"/>
                </a:solidFill>
              </a:rPr>
              <a:t> </a:t>
            </a:r>
            <a:r>
              <a:rPr lang="ru-RU" sz="1600" dirty="0" smtClean="0">
                <a:solidFill>
                  <a:srgbClr val="16346E"/>
                </a:solidFill>
              </a:rPr>
              <a:t>«</a:t>
            </a:r>
            <a:r>
              <a:rPr lang="pl-PL" sz="1600" dirty="0" smtClean="0">
                <a:solidFill>
                  <a:srgbClr val="16346E"/>
                </a:solidFill>
              </a:rPr>
              <a:t>100</a:t>
            </a:r>
            <a:r>
              <a:rPr lang="pl-PL" sz="1600" dirty="0">
                <a:solidFill>
                  <a:srgbClr val="16346E"/>
                </a:solidFill>
              </a:rPr>
              <a:t>% </a:t>
            </a:r>
            <a:r>
              <a:rPr lang="ru-RU" sz="1600" dirty="0" smtClean="0">
                <a:solidFill>
                  <a:srgbClr val="16346E"/>
                </a:solidFill>
              </a:rPr>
              <a:t>хлопок»</a:t>
            </a:r>
            <a:endParaRPr lang="pl-PL" sz="1600" dirty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Отличаются высокой прочностью</a:t>
            </a:r>
            <a:endParaRPr lang="pl-PL" sz="1600" dirty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Выгодное предложение: </a:t>
            </a:r>
            <a:r>
              <a:rPr lang="pl-PL" sz="1600" dirty="0" smtClean="0">
                <a:solidFill>
                  <a:srgbClr val="16346E"/>
                </a:solidFill>
              </a:rPr>
              <a:t>+</a:t>
            </a:r>
            <a:r>
              <a:rPr lang="pl-PL" sz="1600" dirty="0">
                <a:solidFill>
                  <a:srgbClr val="16346E"/>
                </a:solidFill>
              </a:rPr>
              <a:t>33% </a:t>
            </a:r>
            <a:r>
              <a:rPr lang="ru-RU" sz="1600" dirty="0" smtClean="0">
                <a:solidFill>
                  <a:srgbClr val="16346E"/>
                </a:solidFill>
              </a:rPr>
              <a:t>бесплатно</a:t>
            </a:r>
            <a:endParaRPr lang="pl-PL" sz="1600" dirty="0" smtClean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>
              <a:solidFill>
                <a:srgbClr val="16346E"/>
              </a:solidFill>
            </a:endParaRPr>
          </a:p>
          <a:p>
            <a:pPr>
              <a:defRPr/>
            </a:pPr>
            <a:endParaRPr lang="pl-PL" sz="1600" dirty="0">
              <a:solidFill>
                <a:srgbClr val="16346E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2710">
            <a:off x="5002060" y="2053576"/>
            <a:ext cx="1112080" cy="189873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9075" y="1461895"/>
            <a:ext cx="1139981" cy="324769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9656" y="951084"/>
            <a:ext cx="1172723" cy="37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75000"/>
                  </a:srgbClr>
                </a:solidFill>
              </a:rPr>
              <a:t>Harper Hygienics Confidential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B4B4D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4B4B4D">
                  <a:tint val="75000"/>
                </a:srgbClr>
              </a:solidFill>
            </a:endParaRPr>
          </a:p>
        </p:txBody>
      </p:sp>
      <p:sp>
        <p:nvSpPr>
          <p:cNvPr id="33" name="Tytuł 1"/>
          <p:cNvSpPr>
            <a:spLocks noGrp="1"/>
          </p:cNvSpPr>
          <p:nvPr>
            <p:ph type="title"/>
          </p:nvPr>
        </p:nvSpPr>
        <p:spPr>
          <a:xfrm>
            <a:off x="339669" y="215217"/>
            <a:ext cx="7185799" cy="7208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Диски</a:t>
            </a:r>
            <a:r>
              <a:rPr lang="pl-PL" sz="1600" dirty="0" smtClean="0"/>
              <a:t> Cleanic Professional</a:t>
            </a:r>
            <a:endParaRPr lang="pl-PL" sz="1400" dirty="0"/>
          </a:p>
        </p:txBody>
      </p:sp>
      <p:sp>
        <p:nvSpPr>
          <p:cNvPr id="2" name="Prostokąt 1"/>
          <p:cNvSpPr/>
          <p:nvPr/>
        </p:nvSpPr>
        <p:spPr>
          <a:xfrm>
            <a:off x="208429" y="127001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Диски с трехмерной структурой, </a:t>
            </a:r>
            <a:r>
              <a:rPr lang="ru-RU" sz="1600" dirty="0" smtClean="0">
                <a:solidFill>
                  <a:srgbClr val="16346E"/>
                </a:solidFill>
              </a:rPr>
              <a:t>которая улучшает эффективность очищения</a:t>
            </a:r>
            <a:endParaRPr lang="pl-PL" sz="1600" dirty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16346E"/>
                </a:solidFill>
              </a:rPr>
              <a:t>Выпуклая поверхность снимает остатки макияжа, а вогнутая собирает их</a:t>
            </a:r>
            <a:endParaRPr lang="pl-PL" sz="1600" dirty="0" smtClean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>
              <a:solidFill>
                <a:srgbClr val="16346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>
              <a:solidFill>
                <a:srgbClr val="16346E"/>
              </a:solidFill>
            </a:endParaRPr>
          </a:p>
          <a:p>
            <a:pPr>
              <a:defRPr/>
            </a:pPr>
            <a:endParaRPr lang="pl-PL" sz="1600" dirty="0">
              <a:solidFill>
                <a:srgbClr val="16346E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8272" y="1387555"/>
            <a:ext cx="1026807" cy="331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13320" y="2389793"/>
            <a:ext cx="3218868" cy="121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67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6613" y="92081"/>
            <a:ext cx="7185799" cy="768371"/>
          </a:xfrm>
        </p:spPr>
        <p:txBody>
          <a:bodyPr vert="horz" lIns="91440" tIns="0" rIns="91440" bIns="0" rtlCol="0" anchor="ctr">
            <a:normAutofit/>
          </a:bodyPr>
          <a:lstStyle/>
          <a:p>
            <a:r>
              <a:rPr lang="ru-RU" sz="1400" noProof="1" smtClean="0"/>
              <a:t>Ватные диски </a:t>
            </a:r>
            <a:r>
              <a:rPr lang="pl-PL" sz="1400" noProof="1" smtClean="0"/>
              <a:t>Cleanic </a:t>
            </a:r>
            <a:r>
              <a:rPr lang="ru-RU" sz="1400" noProof="1" smtClean="0"/>
              <a:t>имеют все ключевые преимущства категории: не оставляют волокон, выполнены из натуральных ингредиентов и эффективно очищают кожу лица</a:t>
            </a:r>
            <a:endParaRPr lang="pl-PL" sz="1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>
                    <a:lumMod val="75000"/>
                  </a:srgbClr>
                </a:solidFill>
              </a:rPr>
              <a:t>Harper Hygienics Confidential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4B4B4D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4B4B4D">
                  <a:tint val="75000"/>
                </a:srgbClr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95167" y="980291"/>
            <a:ext cx="3965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u="sng" noProof="1" smtClean="0">
                <a:solidFill>
                  <a:srgbClr val="002060"/>
                </a:solidFill>
              </a:rPr>
              <a:t>Ватные диски</a:t>
            </a:r>
            <a:r>
              <a:rPr lang="pl-PL" sz="1100" u="sng" noProof="1" smtClean="0">
                <a:solidFill>
                  <a:srgbClr val="002060"/>
                </a:solidFill>
              </a:rPr>
              <a:t>: </a:t>
            </a:r>
            <a:r>
              <a:rPr lang="ru-RU" sz="1100" u="sng" noProof="1" smtClean="0">
                <a:solidFill>
                  <a:srgbClr val="002060"/>
                </a:solidFill>
              </a:rPr>
              <a:t>имидж брендов</a:t>
            </a:r>
            <a:endParaRPr lang="pl-PL" sz="1100" u="sng" dirty="0">
              <a:solidFill>
                <a:srgbClr val="002060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4855311"/>
            <a:ext cx="2640508" cy="27384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Источник: имджевое исследование, декабрь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Chart 37"/>
          <p:cNvGraphicFramePr/>
          <p:nvPr>
            <p:extLst>
              <p:ext uri="{D42A27DB-BD31-4B8C-83A1-F6EECF244321}">
                <p14:modId xmlns:p14="http://schemas.microsoft.com/office/powerpoint/2010/main" val="2639547980"/>
              </p:ext>
            </p:extLst>
          </p:nvPr>
        </p:nvGraphicFramePr>
        <p:xfrm>
          <a:off x="4129307" y="1572216"/>
          <a:ext cx="2157197" cy="3276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86686"/>
              </p:ext>
            </p:extLst>
          </p:nvPr>
        </p:nvGraphicFramePr>
        <p:xfrm>
          <a:off x="1873876" y="1563389"/>
          <a:ext cx="2223778" cy="32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3778"/>
              </a:tblGrid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не оставляют волокон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изготовлены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из натуральных ингредиентов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недорогие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эффективно очищают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кожу лица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не раздражают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кожу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безопасны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для кожи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исключительно мягкие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прочные: не протираются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и не растягиваются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имеют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оптимальную степень впитываемости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бывают выгодные предложения/акции</a:t>
                      </a:r>
                      <a:endParaRPr lang="pl-PL" sz="7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отличаются высоким качеством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имеют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дополнительные свойства по уходу за кожей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необходимы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качество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отвечает цене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вызывают доверие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бренд, который вызывает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мою симпатию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профессиональны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предназначены для таких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людей, как я 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отличаются привлекательной упаковкой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эксперт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в очищении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я охотно порекомендовала бы эту марку подругам</a:t>
                      </a:r>
                      <a:endParaRPr lang="pl-PL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предлагает современные,</a:t>
                      </a:r>
                      <a:r>
                        <a:rPr lang="ru-RU" sz="7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инновационные продукты</a:t>
                      </a:r>
                      <a:endParaRPr lang="pl-PL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стоят</a:t>
                      </a:r>
                      <a:r>
                        <a:rPr lang="ru-RU" sz="700" b="0" i="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того, чтобы заплатить больше</a:t>
                      </a:r>
                      <a:endParaRPr lang="pl-PL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 продукты «с верхней полки» / высокого качества</a:t>
                      </a:r>
                      <a:endParaRPr lang="pl-PL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  <a:tr h="131056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является лидером рынка в своей категории</a:t>
                      </a:r>
                      <a:endParaRPr lang="pl-PL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Strzałka w górę 23"/>
          <p:cNvSpPr/>
          <p:nvPr/>
        </p:nvSpPr>
        <p:spPr>
          <a:xfrm>
            <a:off x="1418061" y="1508556"/>
            <a:ext cx="504000" cy="3258104"/>
          </a:xfrm>
          <a:prstGeom prst="upArrow">
            <a:avLst/>
          </a:prstGeo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spc="300" dirty="0" smtClean="0">
                <a:solidFill>
                  <a:srgbClr val="537177"/>
                </a:solidFill>
              </a:rPr>
              <a:t>Важность для категории</a:t>
            </a:r>
            <a:endParaRPr lang="en-US" sz="1200" spc="300" dirty="0" err="1" smtClean="0">
              <a:solidFill>
                <a:srgbClr val="537177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09365" y="1200779"/>
            <a:ext cx="152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00" dirty="0" smtClean="0">
                <a:solidFill>
                  <a:schemeClr val="accent6"/>
                </a:solidFill>
              </a:rPr>
              <a:t>N= 300 (</a:t>
            </a:r>
            <a:r>
              <a:rPr lang="ru-RU" sz="700" dirty="0">
                <a:solidFill>
                  <a:schemeClr val="accent6"/>
                </a:solidFill>
              </a:rPr>
              <a:t>потребители категории</a:t>
            </a:r>
            <a:r>
              <a:rPr lang="pl-PL" sz="700" dirty="0">
                <a:solidFill>
                  <a:schemeClr val="accent6"/>
                </a:solidFill>
              </a:rPr>
              <a:t>)</a:t>
            </a:r>
          </a:p>
          <a:p>
            <a:r>
              <a:rPr lang="ru-RU" sz="700" dirty="0">
                <a:solidFill>
                  <a:schemeClr val="accent6"/>
                </a:solidFill>
              </a:rPr>
              <a:t>Данные в</a:t>
            </a:r>
            <a:r>
              <a:rPr lang="pl-PL" sz="700" dirty="0">
                <a:solidFill>
                  <a:schemeClr val="accent6"/>
                </a:solidFill>
              </a:rPr>
              <a:t> %</a:t>
            </a:r>
            <a:endParaRPr lang="en-US" sz="700" dirty="0">
              <a:solidFill>
                <a:schemeClr val="accent6"/>
              </a:solidFill>
            </a:endParaRPr>
          </a:p>
        </p:txBody>
      </p:sp>
      <p:pic>
        <p:nvPicPr>
          <p:cNvPr id="33" name="Picture 3" descr="C:\badania\Chusteczki\renata\marki_renata\modul_p_platki_kosmetyczne\p4_cleani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3564" y="1228067"/>
            <a:ext cx="1732921" cy="29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Connector 38"/>
          <p:cNvCxnSpPr/>
          <p:nvPr/>
        </p:nvCxnSpPr>
        <p:spPr>
          <a:xfrm>
            <a:off x="1802306" y="2096183"/>
            <a:ext cx="53515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8"/>
          <p:cNvCxnSpPr/>
          <p:nvPr/>
        </p:nvCxnSpPr>
        <p:spPr>
          <a:xfrm>
            <a:off x="1795582" y="2625102"/>
            <a:ext cx="535825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8"/>
          <p:cNvCxnSpPr/>
          <p:nvPr/>
        </p:nvCxnSpPr>
        <p:spPr>
          <a:xfrm>
            <a:off x="1766960" y="3139014"/>
            <a:ext cx="53868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26107" y="3667248"/>
            <a:ext cx="54277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8"/>
          <p:cNvCxnSpPr/>
          <p:nvPr/>
        </p:nvCxnSpPr>
        <p:spPr>
          <a:xfrm>
            <a:off x="1691438" y="4191684"/>
            <a:ext cx="54624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3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perHygienics_template">
  <a:themeElements>
    <a:clrScheme name="Custom 6">
      <a:dk1>
        <a:srgbClr val="4B4B4D"/>
      </a:dk1>
      <a:lt1>
        <a:srgbClr val="FFFFFF"/>
      </a:lt1>
      <a:dk2>
        <a:srgbClr val="005D97"/>
      </a:dk2>
      <a:lt2>
        <a:srgbClr val="FFFFFF"/>
      </a:lt2>
      <a:accent1>
        <a:srgbClr val="1E92BE"/>
      </a:accent1>
      <a:accent2>
        <a:srgbClr val="16346E"/>
      </a:accent2>
      <a:accent3>
        <a:srgbClr val="0077F7"/>
      </a:accent3>
      <a:accent4>
        <a:srgbClr val="1A3CB0"/>
      </a:accent4>
      <a:accent5>
        <a:srgbClr val="CCCCCC"/>
      </a:accent5>
      <a:accent6>
        <a:srgbClr val="666666"/>
      </a:accent6>
      <a:hlink>
        <a:srgbClr val="289DC0"/>
      </a:hlink>
      <a:folHlink>
        <a:srgbClr val="289DC0"/>
      </a:folHlink>
    </a:clrScheme>
    <a:fontScheme name="ITCARD">
      <a:majorFont>
        <a:latin typeface="Planer"/>
        <a:ea typeface="Planer"/>
        <a:cs typeface="Planer"/>
        <a:font script="Jpan" typeface="ＭＳ ゴシック"/>
        <a:font script="Hang" typeface="맑은 고딕"/>
        <a:font script="Hans" typeface="宋体"/>
        <a:font script="Hant" typeface="新細明體"/>
        <a:font script="Arab" typeface="Planer"/>
        <a:font script="Hebr" typeface="Plan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laner"/>
        <a:ea typeface="Planer"/>
        <a:cs typeface="Planer"/>
        <a:font script="Jpan" typeface="ＭＳ ゴシック"/>
        <a:font script="Hang" typeface="맑은 고딕"/>
        <a:font script="Hans" typeface="宋体"/>
        <a:font script="Hant" typeface="新細明體"/>
        <a:font script="Arab" typeface="Planer"/>
        <a:font script="Hebr" typeface="Plane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B Colors">
    <a:dk1>
      <a:srgbClr val="000000"/>
    </a:dk1>
    <a:lt1>
      <a:sysClr val="window" lastClr="FFFFFF"/>
    </a:lt1>
    <a:dk2>
      <a:srgbClr val="FDB924"/>
    </a:dk2>
    <a:lt2>
      <a:srgbClr val="EC881D"/>
    </a:lt2>
    <a:accent1>
      <a:srgbClr val="B2BB1E"/>
    </a:accent1>
    <a:accent2>
      <a:srgbClr val="6D8D24"/>
    </a:accent2>
    <a:accent3>
      <a:srgbClr val="5091CD"/>
    </a:accent3>
    <a:accent4>
      <a:srgbClr val="19398A"/>
    </a:accent4>
    <a:accent5>
      <a:srgbClr val="C2D1D4"/>
    </a:accent5>
    <a:accent6>
      <a:srgbClr val="537177"/>
    </a:accent6>
    <a:hlink>
      <a:srgbClr val="DBD8BD"/>
    </a:hlink>
    <a:folHlink>
      <a:srgbClr val="847E47"/>
    </a:folHlink>
  </a:clrScheme>
  <a:fontScheme name="Millward Brown">
    <a:majorFont>
      <a:latin typeface="Georgia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sharepoint/v3/field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34780</TotalTime>
  <Words>774</Words>
  <Application>Microsoft Office PowerPoint</Application>
  <PresentationFormat>Pokaz na ekranie (16:9)</PresentationFormat>
  <Paragraphs>172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Planer</vt:lpstr>
      <vt:lpstr>Times New Roman</vt:lpstr>
      <vt:lpstr>Wingdings</vt:lpstr>
      <vt:lpstr>HarperHygienics_template</vt:lpstr>
      <vt:lpstr>Косметические диски Cleanic </vt:lpstr>
      <vt:lpstr>Диски: узнаваемость и выбор потребителей данной категории, Польша</vt:lpstr>
      <vt:lpstr>Cleanic предлагает потребителям широкий и разнообразный спектр продуктов, среди которых каждый найдет то, что отвечает его потребностям.  Наши продукты изготовлены из стопроцентного и высококачественного хлопка.  </vt:lpstr>
      <vt:lpstr>Линия Cleanic Pure Effect</vt:lpstr>
      <vt:lpstr>Линия Cleanic Silk Effect</vt:lpstr>
      <vt:lpstr>Линия Cleanic Sensitive</vt:lpstr>
      <vt:lpstr>Линия Cleanic Soft&amp;Comfort</vt:lpstr>
      <vt:lpstr>Диски Cleanic Professional</vt:lpstr>
      <vt:lpstr>Ватные диски Cleanic имеют все ключевые преимущства категории: не оставляют волокон, выполнены из натуральных ингредиентов и эффективно очищают кожу лица</vt:lpstr>
      <vt:lpstr>Флагманский продукт Cleanic: ватные диски Pure Effect очень высоко оцениваются потребителями. Большинство женщин считает, что они эффективно удаляют загрязнения, прочные и мягкие.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Galina Chulzhanova</cp:lastModifiedBy>
  <cp:revision>1182</cp:revision>
  <cp:lastPrinted>2016-03-11T15:20:01Z</cp:lastPrinted>
  <dcterms:created xsi:type="dcterms:W3CDTF">2010-04-12T23:12:02Z</dcterms:created>
  <dcterms:modified xsi:type="dcterms:W3CDTF">2016-03-14T14:23:24Z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